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82" r:id="rId5"/>
    <p:sldId id="283" r:id="rId6"/>
    <p:sldId id="285" r:id="rId7"/>
    <p:sldId id="284" r:id="rId8"/>
    <p:sldId id="286" r:id="rId9"/>
    <p:sldId id="287" r:id="rId10"/>
    <p:sldId id="289" r:id="rId11"/>
    <p:sldId id="288" r:id="rId12"/>
    <p:sldId id="290" r:id="rId13"/>
    <p:sldId id="291" r:id="rId14"/>
    <p:sldId id="292" r:id="rId15"/>
    <p:sldId id="293" r:id="rId16"/>
    <p:sldId id="294" r:id="rId17"/>
    <p:sldId id="295" r:id="rId18"/>
    <p:sldId id="296" r:id="rId19"/>
    <p:sldId id="297" r:id="rId20"/>
    <p:sldId id="298" r:id="rId21"/>
    <p:sldId id="300" r:id="rId22"/>
    <p:sldId id="301" r:id="rId23"/>
    <p:sldId id="302" r:id="rId24"/>
    <p:sldId id="299" r:id="rId25"/>
    <p:sldId id="303" r:id="rId26"/>
    <p:sldId id="306" r:id="rId27"/>
    <p:sldId id="305" r:id="rId28"/>
    <p:sldId id="307" r:id="rId29"/>
    <p:sldId id="310" r:id="rId30"/>
    <p:sldId id="311" r:id="rId31"/>
    <p:sldId id="312" r:id="rId32"/>
    <p:sldId id="313" r:id="rId33"/>
    <p:sldId id="281"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A882B0"/>
    <a:srgbClr val="0B86FF"/>
    <a:srgbClr val="FFFFFF"/>
    <a:srgbClr val="E0C6FD"/>
    <a:srgbClr val="AE67C5"/>
    <a:srgbClr val="C28BD3"/>
    <a:srgbClr val="62176A"/>
    <a:srgbClr val="C99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67" d="100"/>
          <a:sy n="67" d="100"/>
        </p:scale>
        <p:origin x="32" y="316"/>
      </p:cViewPr>
      <p:guideLst>
        <p:guide orient="horz" pos="250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MO" altLang="en-US"/>
              <a:t>24/4/2025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lnSpc>
                <a:spcPct val="150000"/>
              </a:lnSpc>
              <a:defRPr/>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1"/>
          <p:cNvSpPr>
            <a:spLocks noGrp="1" noRot="1" noChangeAspect="1"/>
          </p:cNvSpPr>
          <p:nvPr>
            <p:ph type="sldImg"/>
          </p:nvPr>
        </p:nvSpPr>
        <p:spPr/>
      </p:sp>
      <p:sp>
        <p:nvSpPr>
          <p:cNvPr id="10" name="备注占位符 2"/>
          <p:cNvSpPr>
            <a:spLocks noGrp="1"/>
          </p:cNvSpPr>
          <p:nvPr>
            <p:ph type="body" idx="1"/>
          </p:nvPr>
        </p:nvSpPr>
        <p:spPr/>
        <p:txBody>
          <a:bodyPr/>
          <a:lstStyle/>
          <a:p>
            <a:pPr marL="0" indent="0">
              <a:buFont typeface="Arial" panose="020B0604020202020204" pitchFamily="34" charset="0"/>
              <a:buNone/>
            </a:pPr>
            <a:endParaRPr lang="zh-CN" dirty="0"/>
          </a:p>
        </p:txBody>
      </p:sp>
      <p:sp>
        <p:nvSpPr>
          <p:cNvPr id="11"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C5F4A-7F96-E4E8-A3BD-24B3C54051D4}"/>
            </a:ext>
          </a:extLst>
        </p:cNvPr>
        <p:cNvGrpSpPr/>
        <p:nvPr/>
      </p:nvGrpSpPr>
      <p:grpSpPr>
        <a:xfrm>
          <a:off x="0" y="0"/>
          <a:ext cx="0" cy="0"/>
          <a:chOff x="0" y="0"/>
          <a:chExt cx="0" cy="0"/>
        </a:xfrm>
      </p:grpSpPr>
      <p:sp>
        <p:nvSpPr>
          <p:cNvPr id="24" name="幻灯片图像占位符 1">
            <a:extLst>
              <a:ext uri="{FF2B5EF4-FFF2-40B4-BE49-F238E27FC236}">
                <a16:creationId xmlns:a16="http://schemas.microsoft.com/office/drawing/2014/main" id="{6404B44F-4065-7D97-E897-268D76BD9D03}"/>
              </a:ext>
            </a:extLst>
          </p:cNvPr>
          <p:cNvSpPr>
            <a:spLocks noGrp="1" noRot="1" noChangeAspect="1"/>
          </p:cNvSpPr>
          <p:nvPr>
            <p:ph type="sldImg"/>
          </p:nvPr>
        </p:nvSpPr>
        <p:spPr>
          <a:xfrm>
            <a:off x="685800" y="1143000"/>
            <a:ext cx="5486400" cy="3086100"/>
          </a:xfrm>
        </p:spPr>
      </p:sp>
      <p:sp>
        <p:nvSpPr>
          <p:cNvPr id="25" name="备注占位符 2">
            <a:extLst>
              <a:ext uri="{FF2B5EF4-FFF2-40B4-BE49-F238E27FC236}">
                <a16:creationId xmlns:a16="http://schemas.microsoft.com/office/drawing/2014/main" id="{94544288-08A7-F69B-A7D8-67613F67CFB0}"/>
              </a:ext>
            </a:extLst>
          </p:cNvPr>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a:extLst>
              <a:ext uri="{FF2B5EF4-FFF2-40B4-BE49-F238E27FC236}">
                <a16:creationId xmlns:a16="http://schemas.microsoft.com/office/drawing/2014/main" id="{5A3B6F31-C7C1-B7B4-52FD-8D5697F0F8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64717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0F876-7E0E-CE8C-5F1E-814E051A2F98}"/>
            </a:ext>
          </a:extLst>
        </p:cNvPr>
        <p:cNvGrpSpPr/>
        <p:nvPr/>
      </p:nvGrpSpPr>
      <p:grpSpPr>
        <a:xfrm>
          <a:off x="0" y="0"/>
          <a:ext cx="0" cy="0"/>
          <a:chOff x="0" y="0"/>
          <a:chExt cx="0" cy="0"/>
        </a:xfrm>
      </p:grpSpPr>
      <p:sp>
        <p:nvSpPr>
          <p:cNvPr id="24" name="幻灯片图像占位符 1">
            <a:extLst>
              <a:ext uri="{FF2B5EF4-FFF2-40B4-BE49-F238E27FC236}">
                <a16:creationId xmlns:a16="http://schemas.microsoft.com/office/drawing/2014/main" id="{49F3008A-AD69-E496-F816-14AF07B6DE19}"/>
              </a:ext>
            </a:extLst>
          </p:cNvPr>
          <p:cNvSpPr>
            <a:spLocks noGrp="1" noRot="1" noChangeAspect="1"/>
          </p:cNvSpPr>
          <p:nvPr>
            <p:ph type="sldImg"/>
          </p:nvPr>
        </p:nvSpPr>
        <p:spPr>
          <a:xfrm>
            <a:off x="685800" y="1143000"/>
            <a:ext cx="5486400" cy="3086100"/>
          </a:xfrm>
        </p:spPr>
      </p:sp>
      <p:sp>
        <p:nvSpPr>
          <p:cNvPr id="25" name="备注占位符 2">
            <a:extLst>
              <a:ext uri="{FF2B5EF4-FFF2-40B4-BE49-F238E27FC236}">
                <a16:creationId xmlns:a16="http://schemas.microsoft.com/office/drawing/2014/main" id="{00FEB817-053A-B65A-82E0-EBE9E7A8AC4D}"/>
              </a:ext>
            </a:extLst>
          </p:cNvPr>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a:extLst>
              <a:ext uri="{FF2B5EF4-FFF2-40B4-BE49-F238E27FC236}">
                <a16:creationId xmlns:a16="http://schemas.microsoft.com/office/drawing/2014/main" id="{933519E6-3170-751F-19CB-F7957B6534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47504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BFFB-7082-3462-E0D2-6220E2E24CE1}"/>
            </a:ext>
          </a:extLst>
        </p:cNvPr>
        <p:cNvGrpSpPr/>
        <p:nvPr/>
      </p:nvGrpSpPr>
      <p:grpSpPr>
        <a:xfrm>
          <a:off x="0" y="0"/>
          <a:ext cx="0" cy="0"/>
          <a:chOff x="0" y="0"/>
          <a:chExt cx="0" cy="0"/>
        </a:xfrm>
      </p:grpSpPr>
      <p:sp>
        <p:nvSpPr>
          <p:cNvPr id="24" name="幻灯片图像占位符 1">
            <a:extLst>
              <a:ext uri="{FF2B5EF4-FFF2-40B4-BE49-F238E27FC236}">
                <a16:creationId xmlns:a16="http://schemas.microsoft.com/office/drawing/2014/main" id="{6370B158-55DA-A2B2-7390-1EFD8971FAE8}"/>
              </a:ext>
            </a:extLst>
          </p:cNvPr>
          <p:cNvSpPr>
            <a:spLocks noGrp="1" noRot="1" noChangeAspect="1"/>
          </p:cNvSpPr>
          <p:nvPr>
            <p:ph type="sldImg"/>
          </p:nvPr>
        </p:nvSpPr>
        <p:spPr>
          <a:xfrm>
            <a:off x="685800" y="1143000"/>
            <a:ext cx="5486400" cy="3086100"/>
          </a:xfrm>
        </p:spPr>
      </p:sp>
      <p:sp>
        <p:nvSpPr>
          <p:cNvPr id="25" name="备注占位符 2">
            <a:extLst>
              <a:ext uri="{FF2B5EF4-FFF2-40B4-BE49-F238E27FC236}">
                <a16:creationId xmlns:a16="http://schemas.microsoft.com/office/drawing/2014/main" id="{6FF8CEEC-576E-E7C4-AE83-1151F63EF1E8}"/>
              </a:ext>
            </a:extLst>
          </p:cNvPr>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a:extLst>
              <a:ext uri="{FF2B5EF4-FFF2-40B4-BE49-F238E27FC236}">
                <a16:creationId xmlns:a16="http://schemas.microsoft.com/office/drawing/2014/main" id="{D1DADFF9-8E43-1502-1014-914394F9C3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56531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幻灯片图像占位符 1"/>
          <p:cNvSpPr>
            <a:spLocks noGrp="1" noRot="1" noChangeAspect="1"/>
          </p:cNvSpPr>
          <p:nvPr>
            <p:ph type="sldImg" idx="2"/>
          </p:nvPr>
        </p:nvSpPr>
        <p:spPr/>
      </p:sp>
      <p:sp>
        <p:nvSpPr>
          <p:cNvPr id="22"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幻灯片图像占位符 1"/>
          <p:cNvSpPr>
            <a:spLocks noGrp="1" noRot="1" noChangeAspect="1"/>
          </p:cNvSpPr>
          <p:nvPr>
            <p:ph type="sldImg"/>
          </p:nvPr>
        </p:nvSpPr>
        <p:spPr>
          <a:xfrm>
            <a:off x="685800" y="1143000"/>
            <a:ext cx="5486400" cy="3086100"/>
          </a:xfrm>
        </p:spPr>
      </p:sp>
      <p:sp>
        <p:nvSpPr>
          <p:cNvPr id="2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15"/>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5" name="页脚占位符 16"/>
          <p:cNvSpPr>
            <a:spLocks noGrp="1"/>
          </p:cNvSpPr>
          <p:nvPr>
            <p:ph type="ftr" sz="quarter" idx="11"/>
          </p:nvPr>
        </p:nvSpPr>
        <p:spPr/>
        <p:txBody>
          <a:bodyPr/>
          <a:lstStyle/>
          <a:p>
            <a:endParaRPr lang="zh-CN" altLang="en-US" dirty="0"/>
          </a:p>
        </p:txBody>
      </p:sp>
      <p:sp>
        <p:nvSpPr>
          <p:cNvPr id="6" name="灯片编号占位符 17"/>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64" name="日期占位符 2"/>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65" name="页脚占位符 3"/>
          <p:cNvSpPr>
            <a:spLocks noGrp="1"/>
          </p:cNvSpPr>
          <p:nvPr>
            <p:ph type="ftr" sz="quarter" idx="11"/>
          </p:nvPr>
        </p:nvSpPr>
        <p:spPr/>
        <p:txBody>
          <a:bodyPr/>
          <a:lstStyle/>
          <a:p>
            <a:endParaRPr lang="zh-CN" altLang="en-US"/>
          </a:p>
        </p:txBody>
      </p:sp>
      <p:sp>
        <p:nvSpPr>
          <p:cNvPr id="66" name="灯片编号占位符 4"/>
          <p:cNvSpPr>
            <a:spLocks noGrp="1"/>
          </p:cNvSpPr>
          <p:nvPr>
            <p:ph type="sldNum" sz="quarter" idx="12"/>
          </p:nvPr>
        </p:nvSpPr>
        <p:spPr/>
        <p:txBody>
          <a:bodyPr/>
          <a:lstStyle/>
          <a:p>
            <a:fld id="{49AE70B2-8BF9-45C0-BB95-33D1B9D3A854}" type="slidenum">
              <a:rPr/>
              <a:t>‹#›</a:t>
            </a:fld>
            <a:endParaRPr lang="zh-CN" altLang="en-US" dirty="0"/>
          </a:p>
        </p:txBody>
      </p:sp>
      <p:sp>
        <p:nvSpPr>
          <p:cNvPr id="67" name="内容占位符 6"/>
          <p:cNvSpPr>
            <a:spLocks noGrp="1"/>
          </p:cNvSpPr>
          <p:nvPr>
            <p:ph sz="quarter" idx="13"/>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末尾幻灯片">
    <p:spTree>
      <p:nvGrpSpPr>
        <p:cNvPr id="1" name=""/>
        <p:cNvGrpSpPr/>
        <p:nvPr/>
      </p:nvGrpSpPr>
      <p:grpSpPr>
        <a:xfrm>
          <a:off x="0" y="0"/>
          <a:ext cx="0" cy="0"/>
          <a:chOff x="0" y="0"/>
          <a:chExt cx="0" cy="0"/>
        </a:xfrm>
      </p:grpSpPr>
      <p:sp>
        <p:nvSpPr>
          <p:cNvPr id="14" name="日期占位符 2"/>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15" name="页脚占位符 3"/>
          <p:cNvSpPr>
            <a:spLocks noGrp="1"/>
          </p:cNvSpPr>
          <p:nvPr>
            <p:ph type="ftr" sz="quarter" idx="11"/>
          </p:nvPr>
        </p:nvSpPr>
        <p:spPr/>
        <p:txBody>
          <a:bodyPr/>
          <a:lstStyle/>
          <a:p>
            <a:endParaRPr lang="zh-CN" altLang="en-US"/>
          </a:p>
        </p:txBody>
      </p:sp>
      <p:sp>
        <p:nvSpPr>
          <p:cNvPr id="16" name="灯片编号占位符 4"/>
          <p:cNvSpPr>
            <a:spLocks noGrp="1"/>
          </p:cNvSpPr>
          <p:nvPr>
            <p:ph type="sldNum" sz="quarter" idx="12"/>
          </p:nvPr>
        </p:nvSpPr>
        <p:spPr/>
        <p:txBody>
          <a:bodyPr/>
          <a:lstStyle/>
          <a:p>
            <a:fld id="{49AE70B2-8BF9-45C0-BB95-33D1B9D3A854}" type="slidenum">
              <a:rPr/>
              <a:t>‹#›</a:t>
            </a:fld>
            <a:endParaRPr lang="zh-CN" altLang="en-US" dirty="0"/>
          </a:p>
        </p:txBody>
      </p:sp>
      <p:sp>
        <p:nvSpPr>
          <p:cNvPr id="17" name="标题 1"/>
          <p:cNvSpPr>
            <a:spLocks noGrp="1"/>
          </p:cNvSpPr>
          <p:nvPr>
            <p:ph type="title" hasCustomPrompt="1"/>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18" name="文本占位符 6"/>
          <p:cNvSpPr>
            <a:spLocks noGrp="1"/>
          </p:cNvSpPr>
          <p:nvPr>
            <p:ph type="body" sz="quarter" idx="13"/>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9" name="内容占位符 2"/>
          <p:cNvSpPr>
            <a:spLocks noGrp="1"/>
          </p:cNvSpPr>
          <p:nvPr>
            <p:ph idx="1"/>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21" name="文本占位符 2"/>
          <p:cNvSpPr>
            <a:spLocks noGrp="1"/>
          </p:cNvSpPr>
          <p:nvPr>
            <p:ph type="body" idx="1" hasCustomPrompt="1"/>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22" name="日期占位符 3"/>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23" name="页脚占位符 4"/>
          <p:cNvSpPr>
            <a:spLocks noGrp="1"/>
          </p:cNvSpPr>
          <p:nvPr>
            <p:ph type="ftr" sz="quarter" idx="11"/>
          </p:nvPr>
        </p:nvSpPr>
        <p:spPr/>
        <p:txBody>
          <a:bodyPr/>
          <a:lstStyle/>
          <a:p>
            <a:endParaRPr lang="zh-CN" altLang="en-US"/>
          </a:p>
        </p:txBody>
      </p:sp>
      <p:sp>
        <p:nvSpPr>
          <p:cNvPr id="24"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27" name="内容占位符 2"/>
          <p:cNvSpPr>
            <a:spLocks noGrp="1"/>
          </p:cNvSpPr>
          <p:nvPr>
            <p:ph sz="half" idx="1"/>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 name="内容占位符 3"/>
          <p:cNvSpPr>
            <a:spLocks noGrp="1"/>
          </p:cNvSpPr>
          <p:nvPr>
            <p:ph sz="half" idx="2"/>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9" name="日期占位符 4"/>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30" name="页脚占位符 5"/>
          <p:cNvSpPr>
            <a:spLocks noGrp="1"/>
          </p:cNvSpPr>
          <p:nvPr>
            <p:ph type="ftr" sz="quarter" idx="11"/>
          </p:nvPr>
        </p:nvSpPr>
        <p:spPr/>
        <p:txBody>
          <a:bodyPr/>
          <a:lstStyle/>
          <a:p>
            <a:endParaRPr lang="zh-CN" altLang="en-US"/>
          </a:p>
        </p:txBody>
      </p:sp>
      <p:sp>
        <p:nvSpPr>
          <p:cNvPr id="31" name="灯片编号占位符 6"/>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4" name="文本占位符 2"/>
          <p:cNvSpPr>
            <a:spLocks noGrp="1"/>
          </p:cNvSpPr>
          <p:nvPr>
            <p:ph type="body" idx="1" hasCustomPrompt="1"/>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35" name="内容占位符 3"/>
          <p:cNvSpPr>
            <a:spLocks noGrp="1"/>
          </p:cNvSpPr>
          <p:nvPr>
            <p:ph sz="half" idx="2"/>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 name="文本占位符 4"/>
          <p:cNvSpPr>
            <a:spLocks noGrp="1"/>
          </p:cNvSpPr>
          <p:nvPr>
            <p:ph type="body" sz="quarter" idx="3" hasCustomPrompt="1"/>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37" name="内容占位符 5"/>
          <p:cNvSpPr>
            <a:spLocks noGrp="1"/>
          </p:cNvSpPr>
          <p:nvPr>
            <p:ph sz="quarter" idx="4"/>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 name="日期占位符 6"/>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39" name="页脚占位符 7"/>
          <p:cNvSpPr>
            <a:spLocks noGrp="1"/>
          </p:cNvSpPr>
          <p:nvPr>
            <p:ph type="ftr" sz="quarter" idx="11"/>
          </p:nvPr>
        </p:nvSpPr>
        <p:spPr/>
        <p:txBody>
          <a:bodyPr/>
          <a:lstStyle/>
          <a:p>
            <a:endParaRPr lang="zh-CN" altLang="en-US"/>
          </a:p>
        </p:txBody>
      </p:sp>
      <p:sp>
        <p:nvSpPr>
          <p:cNvPr id="40" name="灯片编号占位符 8"/>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4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43" name="日期占位符 2"/>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44" name="页脚占位符 3"/>
          <p:cNvSpPr>
            <a:spLocks noGrp="1"/>
          </p:cNvSpPr>
          <p:nvPr>
            <p:ph type="ftr" sz="quarter" idx="11"/>
          </p:nvPr>
        </p:nvSpPr>
        <p:spPr/>
        <p:txBody>
          <a:bodyPr/>
          <a:lstStyle/>
          <a:p>
            <a:endParaRPr lang="zh-CN" altLang="en-US"/>
          </a:p>
        </p:txBody>
      </p:sp>
      <p:sp>
        <p:nvSpPr>
          <p:cNvPr id="45" name="灯片编号占位符 4"/>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7" name="日期占位符 1"/>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48" name="页脚占位符 2"/>
          <p:cNvSpPr>
            <a:spLocks noGrp="1"/>
          </p:cNvSpPr>
          <p:nvPr>
            <p:ph type="ftr" sz="quarter" idx="11"/>
          </p:nvPr>
        </p:nvSpPr>
        <p:spPr/>
        <p:txBody>
          <a:bodyPr/>
          <a:lstStyle/>
          <a:p>
            <a:endParaRPr lang="zh-CN" altLang="en-US"/>
          </a:p>
        </p:txBody>
      </p:sp>
      <p:sp>
        <p:nvSpPr>
          <p:cNvPr id="49" name="灯片编号占位符 3"/>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51" name="图片占位符 2"/>
          <p:cNvSpPr>
            <a:spLocks noGrp="1"/>
          </p:cNvSpPr>
          <p:nvPr>
            <p:ph type="pic" idx="1"/>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52" name="文本占位符 3"/>
          <p:cNvSpPr>
            <a:spLocks noGrp="1"/>
          </p:cNvSpPr>
          <p:nvPr>
            <p:ph type="body" sz="half" idx="2"/>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3" name="日期占位符 4"/>
          <p:cNvSpPr>
            <a:spLocks noGrp="1"/>
          </p:cNvSpPr>
          <p:nvPr>
            <p:ph type="dt" sz="half" idx="10"/>
          </p:nvPr>
        </p:nvSpPr>
        <p:spPr/>
        <p:txBody>
          <a:bodyPr/>
          <a:lstStyle/>
          <a:p>
            <a:fld id="{9EFD9D74-47D9-4702-A33C-335B63B48DBF}" type="datetimeFigureOut">
              <a:rPr lang="zh-MO" altLang="en-US"/>
              <a:t>24/4/2025</a:t>
            </a:fld>
            <a:endParaRPr lang="zh-CN" altLang="en-US" dirty="0"/>
          </a:p>
        </p:txBody>
      </p:sp>
      <p:sp>
        <p:nvSpPr>
          <p:cNvPr id="54" name="页脚占位符 5"/>
          <p:cNvSpPr>
            <a:spLocks noGrp="1"/>
          </p:cNvSpPr>
          <p:nvPr>
            <p:ph type="ftr" sz="quarter" idx="11"/>
          </p:nvPr>
        </p:nvSpPr>
        <p:spPr/>
        <p:txBody>
          <a:bodyPr/>
          <a:lstStyle/>
          <a:p>
            <a:endParaRPr lang="zh-CN" altLang="en-US" dirty="0"/>
          </a:p>
        </p:txBody>
      </p:sp>
      <p:sp>
        <p:nvSpPr>
          <p:cNvPr id="55" name="灯片编号占位符 6"/>
          <p:cNvSpPr>
            <a:spLocks noGrp="1"/>
          </p:cNvSpPr>
          <p:nvPr>
            <p:ph type="sldNum" sz="quarter" idx="12"/>
          </p:nvPr>
        </p:nvSpPr>
        <p:spPr/>
        <p:txBody>
          <a:bodyPr/>
          <a:lstStyle/>
          <a:p>
            <a:fld id="{FABC47A4-756D-490B-A52F-7D9E2C9FC05F}" type="slidenum">
              <a:rPr/>
              <a:t>‹#›</a:t>
            </a:fld>
            <a:endParaRPr lang="zh-CN" altLang="en-US" dirty="0"/>
          </a:p>
        </p:txBody>
      </p:sp>
      <p:sp>
        <p:nvSpPr>
          <p:cNvPr id="56" name="标题 8"/>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58" name="竖排标题 1"/>
          <p:cNvSpPr>
            <a:spLocks noGrp="1"/>
          </p:cNvSpPr>
          <p:nvPr>
            <p:ph type="title" orient="vert" hasCustomPrompt="1"/>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59" name="竖排文字占位符 2"/>
          <p:cNvSpPr>
            <a:spLocks noGrp="1"/>
          </p:cNvSpPr>
          <p:nvPr>
            <p:ph type="body" orient="vert" idx="1"/>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0" name="日期占位符 3"/>
          <p:cNvSpPr>
            <a:spLocks noGrp="1"/>
          </p:cNvSpPr>
          <p:nvPr>
            <p:ph type="dt" sz="half" idx="10"/>
          </p:nvPr>
        </p:nvSpPr>
        <p:spPr/>
        <p:txBody>
          <a:bodyPr/>
          <a:lstStyle/>
          <a:p>
            <a:fld id="{760FBDFE-C587-4B4C-A407-44438C67B59E}" type="datetimeFigureOut">
              <a:rPr lang="zh-MO" altLang="en-US"/>
              <a:t>24/4/2025</a:t>
            </a:fld>
            <a:endParaRPr lang="zh-CN" altLang="en-US" dirty="0"/>
          </a:p>
        </p:txBody>
      </p:sp>
      <p:sp>
        <p:nvSpPr>
          <p:cNvPr id="61" name="页脚占位符 4"/>
          <p:cNvSpPr>
            <a:spLocks noGrp="1"/>
          </p:cNvSpPr>
          <p:nvPr>
            <p:ph type="ftr" sz="quarter" idx="11"/>
          </p:nvPr>
        </p:nvSpPr>
        <p:spPr/>
        <p:txBody>
          <a:bodyPr/>
          <a:lstStyle/>
          <a:p>
            <a:endParaRPr lang="zh-CN" altLang="en-US"/>
          </a:p>
        </p:txBody>
      </p:sp>
      <p:sp>
        <p:nvSpPr>
          <p:cNvPr id="62"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MO" altLang="en-US"/>
              <a:t>24/4/2025</a:t>
            </a:fld>
            <a:endParaRPr lang="zh-CN" altLang="en-US" dirty="0"/>
          </a:p>
        </p:txBody>
      </p:sp>
      <p:sp>
        <p:nvSpPr>
          <p:cNvPr id="5" name="页脚占位符 4"/>
          <p:cNvSpPr>
            <a:spLocks noGrp="1"/>
          </p:cNvSpPr>
          <p:nvPr>
            <p:ph type="ftr" sz="quarter" idx="3"/>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jpe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jpe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jpe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jpe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jpe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jpe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jpe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jpe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jpe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jpe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jpe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jpe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jpeg"/><Relationship Id="rId7"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3.jpeg"/><Relationship Id="rId7"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60.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oleObject" Target="../embeddings/oleObject4.bin"/><Relationship Id="rId3" Type="http://schemas.openxmlformats.org/officeDocument/2006/relationships/image" Target="../media/image3.jpeg"/><Relationship Id="rId7" Type="http://schemas.openxmlformats.org/officeDocument/2006/relationships/oleObject" Target="../embeddings/oleObject1.bin"/><Relationship Id="rId12" Type="http://schemas.openxmlformats.org/officeDocument/2006/relationships/image" Target="../media/image63.w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oleObject" Target="../embeddings/oleObject3.bin"/><Relationship Id="rId5" Type="http://schemas.openxmlformats.org/officeDocument/2006/relationships/image" Target="../media/image5.png"/><Relationship Id="rId10" Type="http://schemas.openxmlformats.org/officeDocument/2006/relationships/image" Target="../media/image62.emf"/><Relationship Id="rId4" Type="http://schemas.openxmlformats.org/officeDocument/2006/relationships/image" Target="../media/image4.jpeg"/><Relationship Id="rId9" Type="http://schemas.openxmlformats.org/officeDocument/2006/relationships/oleObject" Target="../embeddings/oleObject2.bin"/><Relationship Id="rId14" Type="http://schemas.openxmlformats.org/officeDocument/2006/relationships/image" Target="../media/image64.wmf"/></Relationships>
</file>

<file path=ppt/slides/_rels/slide31.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3.jpeg"/><Relationship Id="rId7" Type="http://schemas.openxmlformats.org/officeDocument/2006/relationships/oleObject" Target="../embeddings/oleObject5.bin"/><Relationship Id="rId12" Type="http://schemas.openxmlformats.org/officeDocument/2006/relationships/image" Target="../media/image67.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oleObject" Target="../embeddings/oleObject7.bin"/><Relationship Id="rId5" Type="http://schemas.openxmlformats.org/officeDocument/2006/relationships/image" Target="../media/image5.png"/><Relationship Id="rId10" Type="http://schemas.openxmlformats.org/officeDocument/2006/relationships/image" Target="../media/image66.emf"/><Relationship Id="rId4" Type="http://schemas.openxmlformats.org/officeDocument/2006/relationships/image" Target="../media/image4.jpeg"/><Relationship Id="rId9"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jpe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jpe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p:nvPr/>
        </p:nvSpPr>
        <p:spPr>
          <a:xfrm>
            <a:off x="-17145" y="-15875"/>
            <a:ext cx="12227560" cy="6873875"/>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grpSp>
        <p:nvGrpSpPr>
          <p:cNvPr id="3" name="图形 10"/>
          <p:cNvGrpSpPr/>
          <p:nvPr/>
        </p:nvGrpSpPr>
        <p:grpSpPr>
          <a:xfrm rot="1911398" flipH="1">
            <a:off x="-4558360" y="109425"/>
            <a:ext cx="18785954" cy="9463205"/>
            <a:chOff x="1364551" y="1662116"/>
            <a:chExt cx="9464325" cy="3530151"/>
          </a:xfrm>
          <a:noFill/>
        </p:grpSpPr>
        <p:sp>
          <p:nvSpPr>
            <p:cNvPr id="4"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5"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6"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7"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8"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9"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0"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1"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2"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3"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4"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5"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6"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7"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8"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19"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0"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1"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2"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3"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4"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5"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6"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grpSp>
      <p:grpSp>
        <p:nvGrpSpPr>
          <p:cNvPr id="27" name="组合 108"/>
          <p:cNvGrpSpPr/>
          <p:nvPr/>
        </p:nvGrpSpPr>
        <p:grpSpPr>
          <a:xfrm>
            <a:off x="8750221" y="5337925"/>
            <a:ext cx="3001231" cy="923425"/>
            <a:chOff x="9730702" y="211219"/>
            <a:chExt cx="2374282" cy="701101"/>
          </a:xfrm>
        </p:grpSpPr>
        <p:pic>
          <p:nvPicPr>
            <p:cNvPr id="28" name="图片 109"/>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Lst>
            </a:blip>
            <a:stretch>
              <a:fillRect/>
            </a:stretch>
          </p:blipFill>
          <p:spPr>
            <a:xfrm>
              <a:off x="9730702" y="211219"/>
              <a:ext cx="665681" cy="665680"/>
            </a:xfrm>
            <a:prstGeom prst="rect">
              <a:avLst/>
            </a:prstGeom>
          </p:spPr>
        </p:pic>
        <p:pic>
          <p:nvPicPr>
            <p:cNvPr id="29" name="图片 110"/>
            <p:cNvPicPr>
              <a:picLocks noChangeAspect="1"/>
            </p:cNvPicPr>
            <p:nvPr/>
          </p:nvPicPr>
          <p:blipFill rotWithShape="1">
            <a:blip r:embed="rId5" cstate="screen">
              <a:biLevel thresh="25000"/>
            </a:blip>
            <a:srcRect/>
            <a:stretch>
              <a:fillRect/>
            </a:stretch>
          </p:blipFill>
          <p:spPr>
            <a:xfrm>
              <a:off x="10483399" y="211219"/>
              <a:ext cx="1621585" cy="701101"/>
            </a:xfrm>
            <a:prstGeom prst="rect">
              <a:avLst/>
            </a:prstGeom>
          </p:spPr>
        </p:pic>
      </p:grpSp>
      <p:sp>
        <p:nvSpPr>
          <p:cNvPr id="30" name="文本框 115"/>
          <p:cNvSpPr txBox="1"/>
          <p:nvPr/>
        </p:nvSpPr>
        <p:spPr>
          <a:xfrm>
            <a:off x="604122" y="3323471"/>
            <a:ext cx="11652250" cy="1190582"/>
          </a:xfrm>
          <a:prstGeom prst="rect">
            <a:avLst/>
          </a:prstGeom>
          <a:noFill/>
        </p:spPr>
        <p:txBody>
          <a:bodyPr wrap="square">
            <a:spAutoFit/>
          </a:bodyPr>
          <a:lstStyle/>
          <a:p>
            <a:pPr lvl="0">
              <a:lnSpc>
                <a:spcPct val="150000"/>
              </a:lnSpc>
              <a:defRPr sz="1800">
                <a:solidFill>
                  <a:schemeClr val="tx1">
                    <a:alpha val="100000"/>
                  </a:schemeClr>
                </a:solidFill>
                <a:latin typeface="Arial" panose="020B0604020202020204"/>
                <a:ea typeface="微软雅黑" panose="020B0503020204020204" charset="-122"/>
                <a:cs typeface="+mn-cs"/>
              </a:defRPr>
            </a:pPr>
            <a:r>
              <a:rPr lang="zh-CN" altLang="en-US" sz="54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电力系统分析与控制</a:t>
            </a:r>
            <a:r>
              <a:rPr lang="en-US" altLang="zh-CN" sz="54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a:t>
            </a:r>
            <a:r>
              <a:rPr lang="zh-CN" altLang="en-US" sz="54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稳态</a:t>
            </a:r>
            <a:r>
              <a:rPr lang="zh-CN" altLang="en-US" sz="5400" b="1" i="0" u="none" strike="noStrike"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大作业</a:t>
            </a:r>
            <a:endParaRPr dirty="0"/>
          </a:p>
        </p:txBody>
      </p:sp>
      <p:cxnSp>
        <p:nvCxnSpPr>
          <p:cNvPr id="31" name="直接连接符 116"/>
          <p:cNvCxnSpPr/>
          <p:nvPr/>
        </p:nvCxnSpPr>
        <p:spPr>
          <a:xfrm>
            <a:off x="677309" y="4645347"/>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灯片编号占位符 2"/>
          <p:cNvSpPr>
            <a:spLocks noGrp="1"/>
          </p:cNvSpPr>
          <p:nvPr>
            <p:ph type="sldNum" sz="quarter" idx="12"/>
          </p:nvPr>
        </p:nvSpPr>
        <p:spPr/>
        <p:txBody>
          <a:bodyPr/>
          <a:lstStyle/>
          <a:p>
            <a:fld id="{045CC601-7129-4E41-8F55-52C3B7702D05}" type="slidenum">
              <a:rPr/>
              <a:t>1</a:t>
            </a:fld>
            <a:endParaRPr lang="zh-CN" altLang="en-US" dirty="0"/>
          </a:p>
        </p:txBody>
      </p:sp>
      <p:sp>
        <p:nvSpPr>
          <p:cNvPr id="33" name="矩形 33"/>
          <p:cNvSpPr/>
          <p:nvPr/>
        </p:nvSpPr>
        <p:spPr>
          <a:xfrm>
            <a:off x="562406" y="4841027"/>
            <a:ext cx="3517900" cy="520700"/>
          </a:xfrm>
          <a:prstGeom prst="rect">
            <a:avLst/>
          </a:prstGeom>
          <a:noFill/>
        </p:spPr>
        <p:txBody>
          <a:bodyPr wrap="square">
            <a:spAutoFit/>
          </a:bodyPr>
          <a:lstStyle/>
          <a:p>
            <a:endParaRPr sz="2800">
              <a:solidFill>
                <a:schemeClr val="bg1">
                  <a:alpha val="100000"/>
                </a:schemeClr>
              </a:solidFill>
              <a:effectLst>
                <a:outerShdw blurRad="38100" dist="38100" dir="2700000" algn="tl">
                  <a:srgbClr val="000000">
                    <a:alpha val="43137"/>
                  </a:srgbClr>
                </a:outerShdw>
              </a:effectLst>
              <a:latin typeface="华文楷体"/>
              <a:ea typeface="华文楷体"/>
              <a:cs typeface="+mn-cs"/>
            </a:endParaRPr>
          </a:p>
        </p:txBody>
      </p:sp>
      <p:sp>
        <p:nvSpPr>
          <p:cNvPr id="34" name="文本框 115"/>
          <p:cNvSpPr txBox="1"/>
          <p:nvPr/>
        </p:nvSpPr>
        <p:spPr>
          <a:xfrm>
            <a:off x="677309" y="4900732"/>
            <a:ext cx="11652250" cy="743152"/>
          </a:xfrm>
          <a:prstGeom prst="rect">
            <a:avLst/>
          </a:prstGeom>
          <a:noFill/>
        </p:spPr>
        <p:txBody>
          <a:bodyPr wrap="square">
            <a:spAutoFit/>
          </a:bodyPr>
          <a:lstStyle/>
          <a:p>
            <a:pPr lvl="0">
              <a:lnSpc>
                <a:spcPct val="150000"/>
              </a:lnSpc>
              <a:defRPr sz="1800">
                <a:solidFill>
                  <a:schemeClr val="tx1">
                    <a:alpha val="100000"/>
                  </a:schemeClr>
                </a:solidFill>
                <a:latin typeface="Arial" panose="020B0604020202020204"/>
                <a:ea typeface="微软雅黑" panose="020B0503020204020204" charset="-122"/>
                <a:cs typeface="+mn-cs"/>
              </a:defRPr>
            </a:pPr>
            <a:r>
              <a:rPr lang="zh-CN" altLang="en-US" sz="3200" b="1" i="0" u="none" strike="noStrike"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玄松元 </a:t>
            </a:r>
            <a:r>
              <a:rPr lang="zh-CN" altLang="zh-MO" sz="32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吴晨聪</a:t>
            </a:r>
            <a:r>
              <a:rPr lang="en-US" altLang="zh-CN" sz="3200" b="1"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 </a:t>
            </a:r>
            <a:r>
              <a:rPr lang="zh-CN" altLang="en-US" sz="3200" b="1" i="0" u="none" strike="noStrike" dirty="0">
                <a:solidFill>
                  <a:srgbClr val="FFFFFF">
                    <a:alpha val="100000"/>
                  </a:srgbClr>
                </a:solidFill>
                <a:effectLst>
                  <a:outerShdw blurRad="38100" dist="38100" dir="2700000" algn="tl">
                    <a:srgbClr val="000000">
                      <a:alpha val="43137"/>
                    </a:srgbClr>
                  </a:outerShdw>
                </a:effectLst>
                <a:latin typeface="Arial" panose="020B0604020202020204"/>
                <a:ea typeface="微软雅黑" panose="020B0503020204020204" charset="-122"/>
                <a:cs typeface="微软雅黑" panose="020B0503020204020204" charset="-122"/>
                <a:sym typeface="Arial" panose="020B0604020202020204"/>
              </a:rPr>
              <a:t>代泽昊</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773414" y="1812039"/>
            <a:ext cx="4384049"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探究启停约束对系统运行状态的影响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6935774" y="3150432"/>
            <a:ext cx="4780010" cy="148132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将开机和关停爬坡限度改为</a:t>
            </a:r>
            <a:r>
              <a:rPr lang="en-US" altLang="zh-CN" sz="2400" i="0" u="none" strike="noStrike" dirty="0">
                <a:solidFill>
                  <a:srgbClr val="FF0000"/>
                </a:solidFill>
                <a:latin typeface="微软雅黑" panose="020B0503020204020204" charset="-122"/>
                <a:ea typeface="微软雅黑" panose="020B0503020204020204" charset="-122"/>
                <a:cs typeface="+mn-cs"/>
              </a:rPr>
              <a:t>0.2</a:t>
            </a:r>
            <a:r>
              <a:rPr lang="zh-CN" altLang="en-US" sz="240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最大出力，爬坡能力大幅下降，引起成本上升。</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将开机和关停爬坡限度改为</a:t>
            </a:r>
            <a:r>
              <a:rPr lang="en-US" altLang="zh-CN" sz="2400" i="0" u="none" strike="noStrike" dirty="0">
                <a:solidFill>
                  <a:srgbClr val="FF0000"/>
                </a:solidFill>
                <a:latin typeface="微软雅黑" panose="020B0503020204020204" charset="-122"/>
                <a:ea typeface="微软雅黑" panose="020B0503020204020204" charset="-122"/>
                <a:cs typeface="+mn-cs"/>
              </a:rPr>
              <a:t>0.4</a:t>
            </a:r>
            <a:r>
              <a:rPr lang="zh-CN" altLang="en-US" sz="240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最大出力，爬坡能力增强，成本没法生变化。</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630856" y="2629884"/>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启停约束</a:t>
            </a:r>
            <a:endParaRPr lang="zh-MO" altLang="en-US" sz="2400" dirty="0"/>
          </a:p>
        </p:txBody>
      </p:sp>
      <p:pic>
        <p:nvPicPr>
          <p:cNvPr id="8" name="圖片 7"/>
          <p:cNvPicPr>
            <a:picLocks noChangeAspect="1"/>
          </p:cNvPicPr>
          <p:nvPr/>
        </p:nvPicPr>
        <p:blipFill>
          <a:blip r:embed="rId7"/>
          <a:stretch>
            <a:fillRect/>
          </a:stretch>
        </p:blipFill>
        <p:spPr>
          <a:xfrm>
            <a:off x="218730" y="3196730"/>
            <a:ext cx="6541657" cy="985533"/>
          </a:xfrm>
          <a:prstGeom prst="rect">
            <a:avLst/>
          </a:prstGeom>
        </p:spPr>
      </p:pic>
      <p:pic>
        <p:nvPicPr>
          <p:cNvPr id="12" name="圖片 11"/>
          <p:cNvPicPr>
            <a:picLocks noChangeAspect="1"/>
          </p:cNvPicPr>
          <p:nvPr/>
        </p:nvPicPr>
        <p:blipFill>
          <a:blip r:embed="rId8"/>
          <a:stretch>
            <a:fillRect/>
          </a:stretch>
        </p:blipFill>
        <p:spPr>
          <a:xfrm>
            <a:off x="218730" y="4597483"/>
            <a:ext cx="6604546" cy="10112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11</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773414" y="1812039"/>
            <a:ext cx="4384049"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探究启停约束对系统运行状态的影响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7365608" y="3358776"/>
            <a:ext cx="4780010" cy="175564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在</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T=20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时的各机组启停时间是符合要求的。但将</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升高到</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75</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时，发现出现了不符合启停时间的约束。如图</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11</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所示，第</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32</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号节点上的发电机于</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T=30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时刻开启，于</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T=86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时刻停机，其中间隔时间要小于要求的</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75</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课件上关于机组最小持续开停机时间约束的表达形式</a:t>
            </a:r>
            <a:r>
              <a:rPr lang="zh-CN" altLang="en-US" sz="2400" b="0" i="0" u="none" strike="noStrike" dirty="0">
                <a:solidFill>
                  <a:srgbClr val="FF0000"/>
                </a:solidFill>
                <a:latin typeface="微软雅黑" panose="020B0503020204020204" charset="-122"/>
                <a:ea typeface="微软雅黑" panose="020B0503020204020204" charset="-122"/>
                <a:cs typeface="+mn-cs"/>
              </a:rPr>
              <a:t>存在漏洞</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979452" y="2630687"/>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启停约束</a:t>
            </a:r>
            <a:endParaRPr lang="zh-MO" altLang="en-US" sz="2400" dirty="0"/>
          </a:p>
        </p:txBody>
      </p:sp>
      <p:pic>
        <p:nvPicPr>
          <p:cNvPr id="16" name="圖片 15"/>
          <p:cNvPicPr>
            <a:picLocks noChangeAspect="1"/>
          </p:cNvPicPr>
          <p:nvPr/>
        </p:nvPicPr>
        <p:blipFill>
          <a:blip r:embed="rId7"/>
          <a:stretch>
            <a:fillRect/>
          </a:stretch>
        </p:blipFill>
        <p:spPr>
          <a:xfrm>
            <a:off x="3509481" y="3150223"/>
            <a:ext cx="3861652" cy="2985299"/>
          </a:xfrm>
          <a:prstGeom prst="rect">
            <a:avLst/>
          </a:prstGeom>
        </p:spPr>
      </p:pic>
      <p:pic>
        <p:nvPicPr>
          <p:cNvPr id="14" name="圖片 13"/>
          <p:cNvPicPr>
            <a:picLocks noChangeAspect="1"/>
          </p:cNvPicPr>
          <p:nvPr/>
        </p:nvPicPr>
        <p:blipFill>
          <a:blip r:embed="rId8"/>
          <a:stretch>
            <a:fillRect/>
          </a:stretch>
        </p:blipFill>
        <p:spPr>
          <a:xfrm>
            <a:off x="-73837" y="3220996"/>
            <a:ext cx="3764485" cy="29862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12</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773414" y="1812039"/>
            <a:ext cx="4384049"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探究启停约束对系统运行状态的影响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7815459" y="3092352"/>
            <a:ext cx="4330159" cy="257860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将原有的最小关停机的限制条件稍作改进</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利用改进后的方法得到总成本随着最小开停机时间</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T</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的变化趋势如图</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12</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而在所有的范围内，总发电成本最小为</a:t>
            </a:r>
            <a:r>
              <a:rPr lang="en-US" altLang="zh-CN" sz="2400" b="0" i="0" u="none" strike="noStrike" dirty="0">
                <a:solidFill>
                  <a:srgbClr val="FF0000"/>
                </a:solidFill>
                <a:latin typeface="微软雅黑" panose="020B0503020204020204" charset="-122"/>
                <a:ea typeface="微软雅黑" panose="020B0503020204020204" charset="-122"/>
                <a:cs typeface="+mn-cs"/>
              </a:rPr>
              <a:t>26377$</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，最大为</a:t>
            </a:r>
            <a:r>
              <a:rPr lang="en-US" altLang="zh-CN" sz="2400" b="0" i="0" u="none" strike="noStrike" dirty="0">
                <a:solidFill>
                  <a:srgbClr val="FF0000"/>
                </a:solidFill>
                <a:latin typeface="微软雅黑" panose="020B0503020204020204" charset="-122"/>
                <a:ea typeface="微软雅黑" panose="020B0503020204020204" charset="-122"/>
                <a:cs typeface="+mn-cs"/>
              </a:rPr>
              <a:t>26438$</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979452" y="2630687"/>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启停约束</a:t>
            </a:r>
            <a:endParaRPr lang="zh-MO" altLang="en-US" sz="2400" dirty="0"/>
          </a:p>
        </p:txBody>
      </p:sp>
      <p:pic>
        <p:nvPicPr>
          <p:cNvPr id="6" name="圖片 5"/>
          <p:cNvPicPr>
            <a:picLocks noChangeAspect="1"/>
          </p:cNvPicPr>
          <p:nvPr/>
        </p:nvPicPr>
        <p:blipFill>
          <a:blip r:embed="rId7"/>
          <a:stretch>
            <a:fillRect/>
          </a:stretch>
        </p:blipFill>
        <p:spPr>
          <a:xfrm>
            <a:off x="7930373" y="3718420"/>
            <a:ext cx="4100329" cy="666978"/>
          </a:xfrm>
          <a:prstGeom prst="rect">
            <a:avLst/>
          </a:prstGeom>
        </p:spPr>
      </p:pic>
      <p:pic>
        <p:nvPicPr>
          <p:cNvPr id="8" name="圖片 7"/>
          <p:cNvPicPr>
            <a:picLocks noChangeAspect="1"/>
          </p:cNvPicPr>
          <p:nvPr/>
        </p:nvPicPr>
        <p:blipFill>
          <a:blip r:embed="rId8"/>
          <a:stretch>
            <a:fillRect/>
          </a:stretch>
        </p:blipFill>
        <p:spPr>
          <a:xfrm>
            <a:off x="0" y="3257690"/>
            <a:ext cx="3856860" cy="3029651"/>
          </a:xfrm>
          <a:prstGeom prst="rect">
            <a:avLst/>
          </a:prstGeom>
        </p:spPr>
      </p:pic>
      <p:pic>
        <p:nvPicPr>
          <p:cNvPr id="10" name="圖片 9"/>
          <p:cNvPicPr>
            <a:picLocks noChangeAspect="1"/>
          </p:cNvPicPr>
          <p:nvPr/>
        </p:nvPicPr>
        <p:blipFill>
          <a:blip r:embed="rId9"/>
          <a:stretch>
            <a:fillRect/>
          </a:stretch>
        </p:blipFill>
        <p:spPr>
          <a:xfrm>
            <a:off x="3818603" y="3299366"/>
            <a:ext cx="3996856" cy="2987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a:t>
            </a:r>
            <a:r>
              <a:rPr lang="zh-CN" altLang="en-US" sz="2000" b="1" i="0" u="none" strike="noStrike">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变化</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11" name="文字方塊 10"/>
          <p:cNvSpPr txBox="1"/>
          <p:nvPr/>
        </p:nvSpPr>
        <p:spPr>
          <a:xfrm>
            <a:off x="707350"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数据读取</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8" name="文字方塊 17"/>
          <p:cNvSpPr txBox="1"/>
          <p:nvPr/>
        </p:nvSpPr>
        <p:spPr>
          <a:xfrm>
            <a:off x="707350" y="4569752"/>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决策变量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3" name="圖片 2"/>
          <p:cNvPicPr>
            <a:picLocks noChangeAspect="1"/>
          </p:cNvPicPr>
          <p:nvPr/>
        </p:nvPicPr>
        <p:blipFill>
          <a:blip r:embed="rId7"/>
          <a:stretch>
            <a:fillRect/>
          </a:stretch>
        </p:blipFill>
        <p:spPr>
          <a:xfrm>
            <a:off x="864660" y="3114395"/>
            <a:ext cx="3221203" cy="1306714"/>
          </a:xfrm>
          <a:prstGeom prst="rect">
            <a:avLst/>
          </a:prstGeom>
          <a:ln>
            <a:solidFill>
              <a:schemeClr val="tx1"/>
            </a:solidFill>
          </a:ln>
        </p:spPr>
      </p:pic>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13</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5274902"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1" name="文字方塊 20"/>
          <p:cNvSpPr txBox="1"/>
          <p:nvPr/>
        </p:nvSpPr>
        <p:spPr>
          <a:xfrm>
            <a:off x="5274902" y="4569752"/>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23" name="圖片 22"/>
          <p:cNvPicPr>
            <a:picLocks noChangeAspect="1"/>
          </p:cNvPicPr>
          <p:nvPr/>
        </p:nvPicPr>
        <p:blipFill>
          <a:blip r:embed="rId8"/>
          <a:srcRect t="628"/>
          <a:stretch>
            <a:fillRect/>
          </a:stretch>
        </p:blipFill>
        <p:spPr>
          <a:xfrm>
            <a:off x="864660" y="5003799"/>
            <a:ext cx="4180001" cy="1812913"/>
          </a:xfrm>
          <a:prstGeom prst="rect">
            <a:avLst/>
          </a:prstGeom>
          <a:ln>
            <a:solidFill>
              <a:schemeClr val="tx1"/>
            </a:solidFill>
          </a:ln>
        </p:spPr>
      </p:pic>
      <p:pic>
        <p:nvPicPr>
          <p:cNvPr id="25" name="圖片 24"/>
          <p:cNvPicPr>
            <a:picLocks noChangeAspect="1"/>
          </p:cNvPicPr>
          <p:nvPr/>
        </p:nvPicPr>
        <p:blipFill>
          <a:blip r:embed="rId9"/>
          <a:stretch>
            <a:fillRect/>
          </a:stretch>
        </p:blipFill>
        <p:spPr>
          <a:xfrm>
            <a:off x="5476346" y="3080942"/>
            <a:ext cx="4487970" cy="790445"/>
          </a:xfrm>
          <a:prstGeom prst="rect">
            <a:avLst/>
          </a:prstGeom>
          <a:ln>
            <a:solidFill>
              <a:schemeClr val="tx1"/>
            </a:solidFill>
          </a:ln>
        </p:spPr>
      </p:pic>
      <p:pic>
        <p:nvPicPr>
          <p:cNvPr id="29" name="圖片 28"/>
          <p:cNvPicPr>
            <a:picLocks noChangeAspect="1"/>
          </p:cNvPicPr>
          <p:nvPr/>
        </p:nvPicPr>
        <p:blipFill>
          <a:blip r:embed="rId10"/>
          <a:srcRect l="1619"/>
          <a:stretch>
            <a:fillRect/>
          </a:stretch>
        </p:blipFill>
        <p:spPr>
          <a:xfrm>
            <a:off x="5476346" y="5003799"/>
            <a:ext cx="6592633" cy="766627"/>
          </a:xfrm>
          <a:prstGeom prst="rect">
            <a:avLst/>
          </a:prstGeom>
          <a:ln>
            <a:solidFill>
              <a:schemeClr val="tx1"/>
            </a:solidFill>
          </a:ln>
        </p:spPr>
      </p:pic>
      <p:sp>
        <p:nvSpPr>
          <p:cNvPr id="30" name="文字方塊 2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一</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6890132" y="2797485"/>
            <a:ext cx="4395184" cy="987552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21356.11$</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dirty="0">
                <a:solidFill>
                  <a:srgbClr val="FF0000"/>
                </a:solidFill>
                <a:latin typeface="微软雅黑" panose="020B0503020204020204" charset="-122"/>
                <a:ea typeface="微软雅黑" panose="020B0503020204020204" charset="-122"/>
              </a:rPr>
              <a:t>102.8</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dirty="0"/>
              <a:t>由于是机组组合，并且要对</a:t>
            </a:r>
            <a:r>
              <a:rPr lang="en-US" altLang="zh-CN" dirty="0"/>
              <a:t>10</a:t>
            </a:r>
            <a:r>
              <a:rPr lang="zh-CN" altLang="en-US" dirty="0"/>
              <a:t>个样本进行计算，优化的时间长了很多。</a:t>
            </a:r>
            <a:endParaRPr dirty="0"/>
          </a:p>
        </p:txBody>
      </p:sp>
      <p:sp>
        <p:nvSpPr>
          <p:cNvPr id="4"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5"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9" name="圖片 8"/>
          <p:cNvPicPr>
            <a:picLocks noChangeAspect="1"/>
          </p:cNvPicPr>
          <p:nvPr/>
        </p:nvPicPr>
        <p:blipFill>
          <a:blip r:embed="rId7"/>
          <a:stretch>
            <a:fillRect/>
          </a:stretch>
        </p:blipFill>
        <p:spPr>
          <a:xfrm>
            <a:off x="824149" y="2766612"/>
            <a:ext cx="5414476" cy="3873473"/>
          </a:xfrm>
          <a:prstGeom prst="rect">
            <a:avLst/>
          </a:prstGeom>
        </p:spPr>
      </p:pic>
      <p:sp>
        <p:nvSpPr>
          <p:cNvPr id="10" name="文字方塊 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一</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722453" y="5145827"/>
            <a:ext cx="10747093" cy="93268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a:t>
            </a:r>
            <a:r>
              <a:rPr lang="zh-CN" altLang="en-US" dirty="0"/>
              <a:t>正常机组出力、风电机组出力和风机最大出力随时间变化的结果如上。</a:t>
            </a:r>
            <a:endParaRPr lang="en-US" altLang="zh-CN" dirty="0"/>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dirty="0"/>
              <a:t>由于风力发电成本设置为</a:t>
            </a:r>
            <a:r>
              <a:rPr lang="en-US" altLang="zh-CN" dirty="0"/>
              <a:t>0</a:t>
            </a:r>
            <a:r>
              <a:rPr lang="zh-CN" altLang="en-US" dirty="0"/>
              <a:t>，在负荷充足的情况下，理论上风电机组应当“应出尽出”。但</a:t>
            </a:r>
            <a:r>
              <a:rPr lang="en-US" altLang="zh-CN" dirty="0"/>
              <a:t>IEEE39</a:t>
            </a:r>
            <a:r>
              <a:rPr lang="zh-CN" altLang="en-US" dirty="0"/>
              <a:t>节点系统的节点</a:t>
            </a:r>
            <a:r>
              <a:rPr lang="en-US" altLang="zh-CN" dirty="0"/>
              <a:t>30</a:t>
            </a:r>
            <a:r>
              <a:rPr lang="zh-CN" altLang="en-US" dirty="0"/>
              <a:t>有一台发电机和风电机组。该节点只有一条支路引出，支路最大传输功率</a:t>
            </a:r>
            <a:r>
              <a:rPr lang="en-US" altLang="zh-CN" dirty="0"/>
              <a:t>900MW</a:t>
            </a:r>
            <a:r>
              <a:rPr lang="zh-CN" altLang="en-US" dirty="0"/>
              <a:t>。受到支路潮流约束的影响，优化结果是该节点原有的发电机停用，所以风电</a:t>
            </a:r>
            <a:r>
              <a:rPr lang="zh-CN" altLang="en-US" sz="2400" dirty="0">
                <a:solidFill>
                  <a:srgbClr val="FF0000"/>
                </a:solidFill>
              </a:rPr>
              <a:t>实际最大出力为</a:t>
            </a:r>
            <a:r>
              <a:rPr lang="en-US" altLang="zh-CN" sz="2400" dirty="0">
                <a:solidFill>
                  <a:srgbClr val="FF0000"/>
                </a:solidFill>
              </a:rPr>
              <a:t>900MW</a:t>
            </a:r>
            <a:r>
              <a:rPr lang="zh-CN" altLang="en-US" dirty="0"/>
              <a:t>。</a:t>
            </a:r>
            <a:endParaRPr dirty="0"/>
          </a:p>
        </p:txBody>
      </p:sp>
      <p:pic>
        <p:nvPicPr>
          <p:cNvPr id="6" name="圖片 5"/>
          <p:cNvPicPr>
            <a:picLocks noChangeAspect="1"/>
          </p:cNvPicPr>
          <p:nvPr/>
        </p:nvPicPr>
        <p:blipFill>
          <a:blip r:embed="rId7"/>
          <a:stretch>
            <a:fillRect/>
          </a:stretch>
        </p:blipFill>
        <p:spPr>
          <a:xfrm>
            <a:off x="0" y="2837937"/>
            <a:ext cx="4150702" cy="2060276"/>
          </a:xfrm>
          <a:prstGeom prst="rect">
            <a:avLst/>
          </a:prstGeom>
        </p:spPr>
      </p:pic>
      <p:pic>
        <p:nvPicPr>
          <p:cNvPr id="8" name="圖片 7"/>
          <p:cNvPicPr>
            <a:picLocks noChangeAspect="1"/>
          </p:cNvPicPr>
          <p:nvPr/>
        </p:nvPicPr>
        <p:blipFill>
          <a:blip r:embed="rId8"/>
          <a:stretch>
            <a:fillRect/>
          </a:stretch>
        </p:blipFill>
        <p:spPr>
          <a:xfrm>
            <a:off x="4052029" y="2794103"/>
            <a:ext cx="4087942" cy="2113402"/>
          </a:xfrm>
          <a:prstGeom prst="rect">
            <a:avLst/>
          </a:prstGeom>
        </p:spPr>
      </p:pic>
      <p:pic>
        <p:nvPicPr>
          <p:cNvPr id="11" name="圖片 10"/>
          <p:cNvPicPr>
            <a:picLocks noChangeAspect="1"/>
          </p:cNvPicPr>
          <p:nvPr/>
        </p:nvPicPr>
        <p:blipFill>
          <a:blip r:embed="rId9"/>
          <a:stretch>
            <a:fillRect/>
          </a:stretch>
        </p:blipFill>
        <p:spPr>
          <a:xfrm>
            <a:off x="8202731" y="2837937"/>
            <a:ext cx="3971208" cy="2060276"/>
          </a:xfrm>
          <a:prstGeom prst="rect">
            <a:avLst/>
          </a:prstGeom>
        </p:spPr>
      </p:pic>
      <p:cxnSp>
        <p:nvCxnSpPr>
          <p:cNvPr id="12" name="直接连接符 38"/>
          <p:cNvCxnSpPr/>
          <p:nvPr/>
        </p:nvCxnSpPr>
        <p:spPr>
          <a:xfrm>
            <a:off x="4058706" y="2837937"/>
            <a:ext cx="0" cy="2273990"/>
          </a:xfrm>
          <a:prstGeom prst="line">
            <a:avLst/>
          </a:prstGeom>
          <a:ln w="25400">
            <a:solidFill>
              <a:srgbClr val="7030A0">
                <a:alpha val="100000"/>
              </a:srgbClr>
            </a:solidFill>
          </a:ln>
        </p:spPr>
        <p:style>
          <a:lnRef idx="2">
            <a:schemeClr val="accent1"/>
          </a:lnRef>
          <a:fillRef idx="0">
            <a:srgbClr val="FFFFFF"/>
          </a:fillRef>
          <a:effectRef idx="0">
            <a:srgbClr val="FFFFFF"/>
          </a:effectRef>
          <a:fontRef idx="minor">
            <a:schemeClr val="tx1"/>
          </a:fontRef>
        </p:style>
      </p:cxnSp>
      <p:cxnSp>
        <p:nvCxnSpPr>
          <p:cNvPr id="15" name="直接连接符 38"/>
          <p:cNvCxnSpPr/>
          <p:nvPr/>
        </p:nvCxnSpPr>
        <p:spPr>
          <a:xfrm>
            <a:off x="8139971" y="2794103"/>
            <a:ext cx="0" cy="2273990"/>
          </a:xfrm>
          <a:prstGeom prst="line">
            <a:avLst/>
          </a:prstGeom>
          <a:ln w="25400">
            <a:solidFill>
              <a:srgbClr val="7030A0">
                <a:alpha val="100000"/>
              </a:srgbClr>
            </a:solidFill>
          </a:ln>
        </p:spPr>
        <p:style>
          <a:lnRef idx="2">
            <a:schemeClr val="accent1"/>
          </a:lnRef>
          <a:fillRef idx="0">
            <a:srgbClr val="FFFFFF"/>
          </a:fillRef>
          <a:effectRef idx="0">
            <a:srgbClr val="FFFFFF"/>
          </a:effectRef>
          <a:fontRef idx="minor">
            <a:schemeClr val="tx1"/>
          </a:fontRef>
        </p:style>
      </p:cxnSp>
      <p:sp>
        <p:nvSpPr>
          <p:cNvPr id="16" name="文字方塊 15"/>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一</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
        <p:nvSpPr>
          <p:cNvPr id="17"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18"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19"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20"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16</a:t>
            </a:fld>
            <a:endParaRPr lang="zh-MO" altLang="en-US" sz="1200" b="1" dirty="0">
              <a:solidFill>
                <a:prstClr val="black">
                  <a:tint val="75000"/>
                </a:prstClr>
              </a:solidFill>
              <a:latin typeface="HelveticaExt-Normal"/>
              <a:ea typeface="OPPOSans B"/>
            </a:endParaRPr>
          </a:p>
        </p:txBody>
      </p:sp>
      <p:sp>
        <p:nvSpPr>
          <p:cNvPr id="30" name="文字方塊 2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dirty="0">
                <a:solidFill>
                  <a:srgbClr val="7030A0">
                    <a:alpha val="100000"/>
                  </a:srgbClr>
                </a:solidFill>
                <a:latin typeface="微软雅黑" panose="020B0503020204020204" charset="-122"/>
                <a:ea typeface="微软雅黑" panose="020B0503020204020204" charset="-122"/>
              </a:rPr>
              <a:t>二</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sp>
        <p:nvSpPr>
          <p:cNvPr id="4" name="文字方塊 3"/>
          <p:cNvSpPr txBox="1"/>
          <p:nvPr/>
        </p:nvSpPr>
        <p:spPr>
          <a:xfrm>
            <a:off x="633022" y="2872633"/>
            <a:ext cx="10747095" cy="1477328"/>
          </a:xfrm>
          <a:prstGeom prst="rect">
            <a:avLst/>
          </a:prstGeom>
          <a:noFill/>
        </p:spPr>
        <p:txBody>
          <a:bodyPr wrap="square" rtlCol="0">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将原有的最小关停机的限制条件稍作改进</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不增加决策变量（发电机发电量、启停状态、节点注入有功、风机发电量、启停成本）的维数，仍然迭代</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N=10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次，每次采用一列风机最大出力的数据，对风机发电量进行约束。</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最后的目标函数仍然采用</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10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组的平均。优化的结果是一种固定的调度方式。</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p:txBody>
      </p:sp>
      <p:sp>
        <p:nvSpPr>
          <p:cNvPr id="5"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6"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向目标函数中加入风电成本，并变为期望形式，使用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SAA</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方法求解。在实际中允许弃风，意味着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时刻风电上网量允许在</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[0,P_wmax^t]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之间变化</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6972667" y="2948685"/>
            <a:ext cx="4395184" cy="65836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22696.66$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b="0" i="0" u="none" strike="noStrike" dirty="0">
                <a:solidFill>
                  <a:srgbClr val="FF0000"/>
                </a:solidFill>
                <a:latin typeface="微软雅黑" panose="020B0503020204020204" charset="-122"/>
                <a:ea typeface="微软雅黑" panose="020B0503020204020204" charset="-122"/>
                <a:cs typeface="+mn-cs"/>
              </a:rPr>
              <a:t>19</a:t>
            </a:r>
            <a:r>
              <a:rPr lang="en-US" altLang="zh-CN" sz="2400" dirty="0">
                <a:solidFill>
                  <a:srgbClr val="FF0000"/>
                </a:solidFill>
                <a:latin typeface="微软雅黑" panose="020B0503020204020204" charset="-122"/>
                <a:ea typeface="微软雅黑" panose="020B0503020204020204" charset="-122"/>
              </a:rPr>
              <a:t>.48</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p:txBody>
      </p:sp>
      <p:sp>
        <p:nvSpPr>
          <p:cNvPr id="10" name="文字方塊 9"/>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第</a:t>
            </a:r>
            <a:r>
              <a:rPr lang="zh-TW" altLang="en-US" sz="2400" b="1" u="none" strike="noStrike" dirty="0">
                <a:solidFill>
                  <a:srgbClr val="7030A0">
                    <a:alpha val="100000"/>
                  </a:srgbClr>
                </a:solidFill>
                <a:latin typeface="微软雅黑" panose="020B0503020204020204" charset="-122"/>
                <a:ea typeface="微软雅黑" panose="020B0503020204020204" charset="-122"/>
                <a:cs typeface="+mn-cs"/>
              </a:rPr>
              <a:t>二</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种理解</a:t>
            </a:r>
            <a:endParaRPr lang="zh-MO" altLang="en-US" sz="2400" dirty="0"/>
          </a:p>
        </p:txBody>
      </p:sp>
      <p:pic>
        <p:nvPicPr>
          <p:cNvPr id="6" name="圖片 5"/>
          <p:cNvPicPr>
            <a:picLocks noChangeAspect="1"/>
          </p:cNvPicPr>
          <p:nvPr/>
        </p:nvPicPr>
        <p:blipFill>
          <a:blip r:embed="rId7"/>
          <a:stretch>
            <a:fillRect/>
          </a:stretch>
        </p:blipFill>
        <p:spPr>
          <a:xfrm>
            <a:off x="824149" y="2663343"/>
            <a:ext cx="4777037" cy="4194657"/>
          </a:xfrm>
          <a:prstGeom prst="rect">
            <a:avLst/>
          </a:prstGeom>
        </p:spPr>
      </p:pic>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18</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707350" y="5017444"/>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50" y="2712706"/>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置信区间</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7" name="圖片 6"/>
          <p:cNvPicPr>
            <a:picLocks noChangeAspect="1"/>
          </p:cNvPicPr>
          <p:nvPr/>
        </p:nvPicPr>
        <p:blipFill>
          <a:blip r:embed="rId7"/>
          <a:stretch>
            <a:fillRect/>
          </a:stretch>
        </p:blipFill>
        <p:spPr>
          <a:xfrm>
            <a:off x="864660" y="3101773"/>
            <a:ext cx="3482837" cy="1348380"/>
          </a:xfrm>
          <a:prstGeom prst="rect">
            <a:avLst/>
          </a:prstGeom>
          <a:ln>
            <a:solidFill>
              <a:schemeClr val="tx1"/>
            </a:solidFill>
          </a:ln>
        </p:spPr>
      </p:pic>
      <p:pic>
        <p:nvPicPr>
          <p:cNvPr id="9" name="圖片 8"/>
          <p:cNvPicPr>
            <a:picLocks noChangeAspect="1"/>
          </p:cNvPicPr>
          <p:nvPr/>
        </p:nvPicPr>
        <p:blipFill>
          <a:blip r:embed="rId8"/>
          <a:stretch>
            <a:fillRect/>
          </a:stretch>
        </p:blipFill>
        <p:spPr>
          <a:xfrm>
            <a:off x="864660" y="5426951"/>
            <a:ext cx="9386447" cy="1153263"/>
          </a:xfrm>
          <a:prstGeom prst="rect">
            <a:avLst/>
          </a:prstGeom>
          <a:ln>
            <a:solidFill>
              <a:schemeClr val="tx1"/>
            </a:solidFill>
          </a:ln>
        </p:spPr>
      </p:pic>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自主利用风电历史出力数据，将原本的“硬”约束改为用概率表示的机会约束，并进行约束转化后求解。置信水平为</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95%</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(3)</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：随机规划</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 name="文字方塊 2"/>
          <p:cNvSpPr txBox="1"/>
          <p:nvPr/>
        </p:nvSpPr>
        <p:spPr>
          <a:xfrm>
            <a:off x="6728130" y="2948685"/>
            <a:ext cx="4395184" cy="65836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22718.12$</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b="0" i="0" u="none" strike="noStrike" dirty="0">
                <a:solidFill>
                  <a:srgbClr val="FF0000"/>
                </a:solidFill>
                <a:latin typeface="微软雅黑" panose="020B0503020204020204" charset="-122"/>
                <a:ea typeface="微软雅黑" panose="020B0503020204020204" charset="-122"/>
                <a:cs typeface="+mn-cs"/>
              </a:rPr>
              <a:t>7</a:t>
            </a:r>
            <a:r>
              <a:rPr lang="en-US" altLang="zh-CN" sz="2400" dirty="0">
                <a:solidFill>
                  <a:srgbClr val="FF0000"/>
                </a:solidFill>
                <a:latin typeface="微软雅黑" panose="020B0503020204020204" charset="-122"/>
                <a:ea typeface="微软雅黑" panose="020B0503020204020204" charset="-122"/>
              </a:rPr>
              <a:t>.17</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2"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自主利用风电历史出力数据，将原本的“硬”约束改为用概率表示的机会约束，并进行约束转化后求解。置信水平为</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95%</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5" name="圖片 4"/>
          <p:cNvPicPr>
            <a:picLocks noChangeAspect="1"/>
          </p:cNvPicPr>
          <p:nvPr/>
        </p:nvPicPr>
        <p:blipFill>
          <a:blip r:embed="rId7"/>
          <a:stretch>
            <a:fillRect/>
          </a:stretch>
        </p:blipFill>
        <p:spPr>
          <a:xfrm>
            <a:off x="758142" y="2608356"/>
            <a:ext cx="4516664" cy="1969217"/>
          </a:xfrm>
          <a:prstGeom prst="rect">
            <a:avLst/>
          </a:prstGeom>
        </p:spPr>
      </p:pic>
      <p:pic>
        <p:nvPicPr>
          <p:cNvPr id="11" name="圖片 10"/>
          <p:cNvPicPr>
            <a:picLocks noChangeAspect="1"/>
          </p:cNvPicPr>
          <p:nvPr/>
        </p:nvPicPr>
        <p:blipFill>
          <a:blip r:embed="rId8"/>
          <a:stretch>
            <a:fillRect/>
          </a:stretch>
        </p:blipFill>
        <p:spPr>
          <a:xfrm>
            <a:off x="758142" y="4577573"/>
            <a:ext cx="4516664" cy="23206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68"/>
          <p:cNvPicPr>
            <a:picLocks noChangeAspect="1"/>
          </p:cNvPicPr>
          <p:nvPr/>
        </p:nvPicPr>
        <p:blipFill rotWithShape="1">
          <a:blip r:embed="rId3" cstate="screen"/>
          <a:srcRect r="-28"/>
          <a:stretch>
            <a:fillRect/>
          </a:stretch>
        </p:blipFill>
        <p:spPr>
          <a:xfrm flipH="1">
            <a:off x="5598767" y="-1"/>
            <a:ext cx="3326355" cy="995307"/>
          </a:xfrm>
          <a:prstGeom prst="rect">
            <a:avLst/>
          </a:prstGeom>
        </p:spPr>
      </p:pic>
      <p:pic>
        <p:nvPicPr>
          <p:cNvPr id="191" name="图片 14"/>
          <p:cNvPicPr>
            <a:picLocks noChangeAspect="1"/>
          </p:cNvPicPr>
          <p:nvPr/>
        </p:nvPicPr>
        <p:blipFill rotWithShape="1">
          <a:blip r:embed="rId4" cstate="screen"/>
          <a:srcRect/>
          <a:stretch>
            <a:fillRect/>
          </a:stretch>
        </p:blipFill>
        <p:spPr>
          <a:xfrm>
            <a:off x="8890933" y="0"/>
            <a:ext cx="3326355" cy="973859"/>
          </a:xfrm>
          <a:prstGeom prst="rect">
            <a:avLst/>
          </a:prstGeom>
        </p:spPr>
      </p:pic>
      <p:sp>
        <p:nvSpPr>
          <p:cNvPr id="192" name="矩形 77"/>
          <p:cNvSpPr/>
          <p:nvPr/>
        </p:nvSpPr>
        <p:spPr>
          <a:xfrm>
            <a:off x="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93"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8641" y="125580"/>
            <a:ext cx="747562" cy="778934"/>
          </a:xfrm>
          <a:prstGeom prst="rect">
            <a:avLst/>
          </a:prstGeom>
          <a:ln>
            <a:solidFill>
              <a:srgbClr val="580C6E"/>
            </a:solidFill>
          </a:ln>
        </p:spPr>
      </p:pic>
      <p:sp>
        <p:nvSpPr>
          <p:cNvPr id="194" name="文本框 174"/>
          <p:cNvSpPr txBox="1"/>
          <p:nvPr/>
        </p:nvSpPr>
        <p:spPr>
          <a:xfrm>
            <a:off x="1295557" y="191311"/>
            <a:ext cx="9677243" cy="707886"/>
          </a:xfrm>
          <a:prstGeom prst="rect">
            <a:avLst/>
          </a:prstGeom>
          <a:noFill/>
        </p:spPr>
        <p:txBody>
          <a:bodyPr wrap="square" rtlCol="0">
            <a:spAutoFit/>
          </a:bodyPr>
          <a:lstStyle/>
          <a:p>
            <a:r>
              <a:rPr lang="zh-CN" altLang="en-US" sz="4000" b="1" dirty="0">
                <a:solidFill>
                  <a:schemeClr val="bg1"/>
                </a:solidFill>
                <a:cs typeface="+mn-ea"/>
                <a:sym typeface="+mn-lt"/>
              </a:rPr>
              <a:t>目录</a:t>
            </a:r>
            <a:endParaRPr dirty="0"/>
          </a:p>
        </p:txBody>
      </p:sp>
      <p:sp>
        <p:nvSpPr>
          <p:cNvPr id="195" name="灯片编号占位符 2"/>
          <p:cNvSpPr>
            <a:spLocks noGrp="1"/>
          </p:cNvSpPr>
          <p:nvPr>
            <p:ph type="sldNum" sz="quarter" idx="12"/>
          </p:nvPr>
        </p:nvSpPr>
        <p:spPr>
          <a:xfrm>
            <a:off x="9256295" y="637563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dirty="0">
                <a:solidFill>
                  <a:prstClr val="black">
                    <a:tint val="75000"/>
                  </a:prstClr>
                </a:solidFill>
                <a:latin typeface="HelveticaExt-Normal"/>
                <a:ea typeface="OPPOSans B"/>
              </a:rPr>
              <a:t>2</a:t>
            </a:r>
            <a:endParaRPr kumimoji="0" lang="zh-CN" altLang="en-US" sz="1200" b="0"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96" name="文本框 4"/>
          <p:cNvSpPr txBox="1"/>
          <p:nvPr/>
        </p:nvSpPr>
        <p:spPr>
          <a:xfrm>
            <a:off x="1295557" y="2061030"/>
            <a:ext cx="9525000" cy="641350"/>
          </a:xfrm>
          <a:prstGeom prst="rect">
            <a:avLst/>
          </a:prstGeom>
          <a:solidFill>
            <a:schemeClr val="bg1">
              <a:alpha val="93000"/>
            </a:schemeClr>
          </a:solidFill>
          <a:ln w="12700">
            <a:solidFill>
              <a:schemeClr val="tx2">
                <a:alpha val="100000"/>
              </a:schemeClr>
            </a:solidFill>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rgbClr val="7030A0">
                    <a:alpha val="100000"/>
                  </a:srgbClr>
                </a:solidFill>
                <a:latin typeface="Arial" panose="020B0604020202020204"/>
                <a:ea typeface="微软雅黑" panose="020B0503020204020204" charset="-122"/>
                <a:cs typeface="+mn-cs"/>
              </a:rPr>
              <a:t>稳态大作业</a:t>
            </a:r>
            <a:r>
              <a:rPr lang="en-US" altLang="zh-CN" sz="3600" b="1" i="0" u="none" strike="noStrike" dirty="0">
                <a:solidFill>
                  <a:srgbClr val="7030A0">
                    <a:alpha val="100000"/>
                  </a:srgbClr>
                </a:solidFill>
                <a:latin typeface="Arial" panose="020B0604020202020204"/>
                <a:ea typeface="微软雅黑" panose="020B0503020204020204" charset="-122"/>
                <a:cs typeface="+mn-cs"/>
              </a:rPr>
              <a:t>(1)</a:t>
            </a:r>
            <a:r>
              <a:rPr lang="zh-CN" altLang="en-US" sz="3600" b="1" i="0" u="none" strike="noStrike" dirty="0">
                <a:solidFill>
                  <a:srgbClr val="7030A0">
                    <a:alpha val="100000"/>
                  </a:srgbClr>
                </a:solidFill>
                <a:latin typeface="Arial" panose="020B0604020202020204"/>
                <a:ea typeface="微软雅黑" panose="020B0503020204020204" charset="-122"/>
                <a:cs typeface="+mn-cs"/>
              </a:rPr>
              <a:t>：经济调度</a:t>
            </a:r>
            <a:endParaRPr sz="1800" dirty="0">
              <a:solidFill>
                <a:schemeClr val="tx1">
                  <a:alpha val="100000"/>
                </a:schemeClr>
              </a:solidFill>
              <a:latin typeface="Arial" panose="020B0604020202020204"/>
              <a:ea typeface="微软雅黑" panose="020B0503020204020204" charset="-122"/>
              <a:cs typeface="+mn-cs"/>
            </a:endParaRPr>
          </a:p>
        </p:txBody>
      </p:sp>
      <p:sp>
        <p:nvSpPr>
          <p:cNvPr id="197" name="文本框 4"/>
          <p:cNvSpPr txBox="1"/>
          <p:nvPr/>
        </p:nvSpPr>
        <p:spPr>
          <a:xfrm>
            <a:off x="1295557" y="4135835"/>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dirty="0">
                <a:solidFill>
                  <a:srgbClr val="7030A0">
                    <a:alpha val="100000"/>
                  </a:srgbClr>
                </a:solidFill>
                <a:latin typeface="Arial" panose="020B0604020202020204"/>
                <a:ea typeface="微软雅黑" panose="020B0503020204020204" charset="-122"/>
                <a:cs typeface="+mn-cs"/>
              </a:rPr>
              <a:t>稳态大作业</a:t>
            </a:r>
            <a:r>
              <a:rPr lang="en-US" altLang="zh-CN" sz="3600" b="1" dirty="0">
                <a:solidFill>
                  <a:srgbClr val="7030A0">
                    <a:alpha val="100000"/>
                  </a:srgbClr>
                </a:solidFill>
                <a:latin typeface="Arial" panose="020B0604020202020204"/>
                <a:ea typeface="微软雅黑" panose="020B0503020204020204" charset="-122"/>
                <a:cs typeface="+mn-cs"/>
              </a:rPr>
              <a:t>(3)</a:t>
            </a:r>
            <a:r>
              <a:rPr lang="zh-CN" altLang="en-US" sz="3600" b="1" dirty="0">
                <a:solidFill>
                  <a:srgbClr val="7030A0">
                    <a:alpha val="100000"/>
                  </a:srgbClr>
                </a:solidFill>
                <a:latin typeface="Arial" panose="020B0604020202020204"/>
                <a:ea typeface="微软雅黑" panose="020B0503020204020204" charset="-122"/>
                <a:cs typeface="+mn-cs"/>
              </a:rPr>
              <a:t>：随机规划</a:t>
            </a:r>
            <a:endParaRPr sz="1800" dirty="0">
              <a:solidFill>
                <a:schemeClr val="tx1">
                  <a:alpha val="100000"/>
                </a:schemeClr>
              </a:solidFill>
              <a:latin typeface="Arial" panose="020B0604020202020204"/>
              <a:ea typeface="微软雅黑" panose="020B0503020204020204" charset="-122"/>
              <a:cs typeface="+mn-cs"/>
            </a:endParaRPr>
          </a:p>
        </p:txBody>
      </p:sp>
      <p:sp>
        <p:nvSpPr>
          <p:cNvPr id="198" name="文本框 4"/>
          <p:cNvSpPr txBox="1"/>
          <p:nvPr/>
        </p:nvSpPr>
        <p:spPr>
          <a:xfrm>
            <a:off x="1295557" y="5123954"/>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dirty="0">
                <a:solidFill>
                  <a:srgbClr val="7030A0">
                    <a:alpha val="100000"/>
                  </a:srgbClr>
                </a:solidFill>
                <a:latin typeface="Arial" panose="020B0604020202020204"/>
                <a:ea typeface="微软雅黑" panose="020B0503020204020204" charset="-122"/>
                <a:cs typeface="+mn-cs"/>
              </a:rPr>
              <a:t>稳态大作业</a:t>
            </a:r>
            <a:r>
              <a:rPr lang="en-US" altLang="zh-CN" sz="3600" b="1" dirty="0">
                <a:solidFill>
                  <a:srgbClr val="7030A0">
                    <a:alpha val="100000"/>
                  </a:srgbClr>
                </a:solidFill>
                <a:latin typeface="Arial" panose="020B0604020202020204"/>
                <a:ea typeface="微软雅黑" panose="020B0503020204020204" charset="-122"/>
                <a:cs typeface="+mn-cs"/>
              </a:rPr>
              <a:t>(4)</a:t>
            </a:r>
            <a:r>
              <a:rPr lang="zh-CN" altLang="en-US" sz="3600" b="1" dirty="0">
                <a:solidFill>
                  <a:srgbClr val="7030A0">
                    <a:alpha val="100000"/>
                  </a:srgbClr>
                </a:solidFill>
                <a:latin typeface="Arial" panose="020B0604020202020204"/>
                <a:ea typeface="微软雅黑" panose="020B0503020204020204" charset="-122"/>
                <a:cs typeface="+mn-cs"/>
              </a:rPr>
              <a:t>：鲁棒优化</a:t>
            </a:r>
            <a:endParaRPr sz="1800" dirty="0">
              <a:solidFill>
                <a:schemeClr val="tx1">
                  <a:alpha val="100000"/>
                </a:schemeClr>
              </a:solidFill>
              <a:latin typeface="Arial" panose="020B0604020202020204"/>
              <a:ea typeface="微软雅黑" panose="020B0503020204020204" charset="-122"/>
              <a:cs typeface="+mn-cs"/>
            </a:endParaRPr>
          </a:p>
        </p:txBody>
      </p:sp>
      <p:sp>
        <p:nvSpPr>
          <p:cNvPr id="2" name="文本框 4"/>
          <p:cNvSpPr txBox="1"/>
          <p:nvPr/>
        </p:nvSpPr>
        <p:spPr>
          <a:xfrm>
            <a:off x="1295557" y="3095942"/>
            <a:ext cx="9525000" cy="646331"/>
          </a:xfrm>
          <a:prstGeom prst="rect">
            <a:avLst/>
          </a:prstGeom>
          <a:solidFill>
            <a:schemeClr val="bg1">
              <a:alpha val="93000"/>
            </a:schemeClr>
          </a:solidFill>
          <a:ln w="12700">
            <a:solidFill>
              <a:schemeClr val="tx2">
                <a:alpha val="100000"/>
              </a:schemeClr>
            </a:solidFill>
          </a:ln>
        </p:spPr>
        <p:txBody>
          <a:bodyPr wrap="square">
            <a:spAutoFit/>
          </a:bodyP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rgbClr val="7030A0">
                    <a:alpha val="100000"/>
                  </a:srgbClr>
                </a:solidFill>
                <a:latin typeface="Arial" panose="020B0604020202020204"/>
                <a:ea typeface="微软雅黑" panose="020B0503020204020204" charset="-122"/>
                <a:cs typeface="+mn-cs"/>
              </a:rPr>
              <a:t>稳态大作业</a:t>
            </a:r>
            <a:r>
              <a:rPr lang="en-US" altLang="zh-CN" sz="3600" b="1" i="0" u="none" strike="noStrike" dirty="0">
                <a:solidFill>
                  <a:srgbClr val="7030A0">
                    <a:alpha val="100000"/>
                  </a:srgbClr>
                </a:solidFill>
                <a:latin typeface="Arial" panose="020B0604020202020204"/>
                <a:ea typeface="微软雅黑" panose="020B0503020204020204" charset="-122"/>
                <a:cs typeface="+mn-cs"/>
              </a:rPr>
              <a:t>(2)</a:t>
            </a:r>
            <a:r>
              <a:rPr lang="zh-CN" altLang="en-US" sz="3600" b="1" i="0" u="none" strike="noStrike" dirty="0">
                <a:solidFill>
                  <a:srgbClr val="7030A0">
                    <a:alpha val="100000"/>
                  </a:srgbClr>
                </a:solidFill>
                <a:latin typeface="Arial" panose="020B0604020202020204"/>
                <a:ea typeface="微软雅黑" panose="020B0503020204020204" charset="-122"/>
                <a:cs typeface="+mn-cs"/>
              </a:rPr>
              <a:t>：机组组合</a:t>
            </a:r>
            <a:endParaRPr sz="1800" dirty="0">
              <a:solidFill>
                <a:schemeClr val="tx1">
                  <a:alpha val="100000"/>
                </a:schemeClr>
              </a:solidFill>
              <a:latin typeface="Arial" panose="020B0604020202020204"/>
              <a:ea typeface="微软雅黑" panose="020B050302020402020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20</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6613541" y="2712706"/>
            <a:ext cx="408383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写成紧凑形式后，得到的主问题形式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2013259"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满足的约束条件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圖片 5"/>
          <p:cNvPicPr>
            <a:picLocks noChangeAspect="1"/>
          </p:cNvPicPr>
          <p:nvPr/>
        </p:nvPicPr>
        <p:blipFill>
          <a:blip r:embed="rId7"/>
          <a:stretch>
            <a:fillRect/>
          </a:stretch>
        </p:blipFill>
        <p:spPr>
          <a:xfrm>
            <a:off x="885462" y="3164845"/>
            <a:ext cx="4800505" cy="2990378"/>
          </a:xfrm>
          <a:prstGeom prst="rect">
            <a:avLst/>
          </a:prstGeom>
          <a:ln>
            <a:solidFill>
              <a:schemeClr val="tx1"/>
            </a:solidFill>
          </a:ln>
        </p:spPr>
      </p:pic>
      <p:pic>
        <p:nvPicPr>
          <p:cNvPr id="8" name="圖片 7"/>
          <p:cNvPicPr>
            <a:picLocks noChangeAspect="1"/>
          </p:cNvPicPr>
          <p:nvPr/>
        </p:nvPicPr>
        <p:blipFill>
          <a:blip r:embed="rId8"/>
          <a:stretch>
            <a:fillRect/>
          </a:stretch>
        </p:blipFill>
        <p:spPr>
          <a:xfrm>
            <a:off x="6878274" y="3164845"/>
            <a:ext cx="2013259" cy="2990378"/>
          </a:xfrm>
          <a:prstGeom prst="rect">
            <a:avLst/>
          </a:prstGeom>
          <a:ln>
            <a:solidFill>
              <a:schemeClr val="tx1"/>
            </a:solidFill>
          </a:ln>
        </p:spPr>
      </p:pic>
      <p:sp>
        <p:nvSpPr>
          <p:cNvPr id="9" name="文字方塊 8"/>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21</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21</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6923686" y="2712706"/>
            <a:ext cx="408383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【D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d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【c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y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x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7" name="圖片 6"/>
          <p:cNvPicPr>
            <a:picLocks noChangeAspect="1"/>
          </p:cNvPicPr>
          <p:nvPr/>
        </p:nvPicPr>
        <p:blipFill>
          <a:blip r:embed="rId7"/>
          <a:stretch>
            <a:fillRect/>
          </a:stretch>
        </p:blipFill>
        <p:spPr>
          <a:xfrm>
            <a:off x="776727" y="3177219"/>
            <a:ext cx="6066723" cy="3304604"/>
          </a:xfrm>
          <a:prstGeom prst="rect">
            <a:avLst/>
          </a:prstGeom>
          <a:ln>
            <a:solidFill>
              <a:schemeClr val="tx1"/>
            </a:solidFill>
          </a:ln>
        </p:spPr>
      </p:pic>
      <p:pic>
        <p:nvPicPr>
          <p:cNvPr id="11" name="圖片 10"/>
          <p:cNvPicPr>
            <a:picLocks noChangeAspect="1"/>
          </p:cNvPicPr>
          <p:nvPr/>
        </p:nvPicPr>
        <p:blipFill>
          <a:blip r:embed="rId8"/>
          <a:stretch>
            <a:fillRect/>
          </a:stretch>
        </p:blipFill>
        <p:spPr>
          <a:xfrm>
            <a:off x="7136595" y="3177219"/>
            <a:ext cx="3578253" cy="3304604"/>
          </a:xfrm>
          <a:prstGeom prst="rect">
            <a:avLst/>
          </a:prstGeom>
          <a:ln>
            <a:solidFill>
              <a:schemeClr val="tx1"/>
            </a:solidFill>
          </a:ln>
        </p:spPr>
      </p:pic>
      <p:sp>
        <p:nvSpPr>
          <p:cNvPr id="12" name="文字方塊 11"/>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22</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22</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5972769" y="2712706"/>
            <a:ext cx="408383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【F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G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h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【K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矩阵和</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k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向量的列写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圖片 5"/>
          <p:cNvPicPr>
            <a:picLocks noChangeAspect="1"/>
          </p:cNvPicPr>
          <p:nvPr/>
        </p:nvPicPr>
        <p:blipFill>
          <a:blip r:embed="rId7"/>
          <a:stretch>
            <a:fillRect/>
          </a:stretch>
        </p:blipFill>
        <p:spPr>
          <a:xfrm>
            <a:off x="758142" y="3174344"/>
            <a:ext cx="4337769" cy="3483036"/>
          </a:xfrm>
          <a:prstGeom prst="rect">
            <a:avLst/>
          </a:prstGeom>
          <a:ln>
            <a:solidFill>
              <a:schemeClr val="tx1"/>
            </a:solidFill>
          </a:ln>
        </p:spPr>
      </p:pic>
      <p:pic>
        <p:nvPicPr>
          <p:cNvPr id="9" name="圖片 8"/>
          <p:cNvPicPr>
            <a:picLocks noChangeAspect="1"/>
          </p:cNvPicPr>
          <p:nvPr/>
        </p:nvPicPr>
        <p:blipFill>
          <a:blip r:embed="rId8"/>
          <a:stretch>
            <a:fillRect/>
          </a:stretch>
        </p:blipFill>
        <p:spPr>
          <a:xfrm>
            <a:off x="6133763" y="3196953"/>
            <a:ext cx="5389495" cy="3483036"/>
          </a:xfrm>
          <a:prstGeom prst="rect">
            <a:avLst/>
          </a:prstGeom>
          <a:ln>
            <a:solidFill>
              <a:schemeClr val="tx1"/>
            </a:solidFill>
          </a:ln>
        </p:spPr>
      </p:pic>
      <p:sp>
        <p:nvSpPr>
          <p:cNvPr id="12" name="文字方塊 11"/>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23</a:t>
            </a:fld>
            <a:endParaRPr lang="zh-MO" altLang="en-US" sz="1200" b="1" dirty="0">
              <a:solidFill>
                <a:prstClr val="black">
                  <a:tint val="75000"/>
                </a:prstClr>
              </a:solidFill>
              <a:latin typeface="HelveticaExt-Normal"/>
              <a:ea typeface="OPPOSans B"/>
            </a:endParaRPr>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I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矩阵、</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y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向量和</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u </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向量的表达</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7" name="圖片 6"/>
          <p:cNvPicPr>
            <a:picLocks noChangeAspect="1"/>
          </p:cNvPicPr>
          <p:nvPr/>
        </p:nvPicPr>
        <p:blipFill>
          <a:blip r:embed="rId7"/>
          <a:stretch>
            <a:fillRect/>
          </a:stretch>
        </p:blipFill>
        <p:spPr>
          <a:xfrm>
            <a:off x="758142" y="3196953"/>
            <a:ext cx="4823663" cy="2208424"/>
          </a:xfrm>
          <a:prstGeom prst="rect">
            <a:avLst/>
          </a:prstGeom>
          <a:ln>
            <a:solidFill>
              <a:schemeClr val="tx1"/>
            </a:solidFill>
          </a:ln>
        </p:spPr>
      </p:pic>
      <p:sp>
        <p:nvSpPr>
          <p:cNvPr id="12" name="文字方塊 11"/>
          <p:cNvSpPr txBox="1"/>
          <p:nvPr/>
        </p:nvSpPr>
        <p:spPr>
          <a:xfrm>
            <a:off x="6406169" y="2712010"/>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3" name="文字方塊 12"/>
          <p:cNvSpPr txBox="1"/>
          <p:nvPr/>
        </p:nvSpPr>
        <p:spPr>
          <a:xfrm>
            <a:off x="6406169" y="5420050"/>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16" name="圖片 15"/>
          <p:cNvPicPr>
            <a:picLocks noChangeAspect="1"/>
          </p:cNvPicPr>
          <p:nvPr/>
        </p:nvPicPr>
        <p:blipFill>
          <a:blip r:embed="rId8"/>
          <a:stretch>
            <a:fillRect/>
          </a:stretch>
        </p:blipFill>
        <p:spPr>
          <a:xfrm>
            <a:off x="6511812" y="3196953"/>
            <a:ext cx="3847223" cy="1788621"/>
          </a:xfrm>
          <a:prstGeom prst="rect">
            <a:avLst/>
          </a:prstGeom>
          <a:ln>
            <a:solidFill>
              <a:schemeClr val="tx1"/>
            </a:solidFill>
          </a:ln>
        </p:spPr>
      </p:pic>
      <p:pic>
        <p:nvPicPr>
          <p:cNvPr id="18" name="圖片 17"/>
          <p:cNvPicPr>
            <a:picLocks noChangeAspect="1"/>
          </p:cNvPicPr>
          <p:nvPr/>
        </p:nvPicPr>
        <p:blipFill>
          <a:blip r:embed="rId9"/>
          <a:stretch>
            <a:fillRect/>
          </a:stretch>
        </p:blipFill>
        <p:spPr>
          <a:xfrm>
            <a:off x="6511812" y="5907872"/>
            <a:ext cx="2743200" cy="400050"/>
          </a:xfrm>
          <a:prstGeom prst="rect">
            <a:avLst/>
          </a:prstGeom>
          <a:ln>
            <a:solidFill>
              <a:schemeClr val="tx1"/>
            </a:solidFill>
          </a:ln>
        </p:spPr>
      </p:pic>
      <p:sp>
        <p:nvSpPr>
          <p:cNvPr id="19" name="文字方塊 18"/>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24</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5211543" y="2712706"/>
            <a:ext cx="393409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不确定变量及辅助变量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2070575"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满足的约束条件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TW" altLang="en-US" sz="2400" b="1" u="none" strike="noStrike" dirty="0">
                <a:solidFill>
                  <a:srgbClr val="7030A0">
                    <a:alpha val="100000"/>
                  </a:srgbClr>
                </a:solidFill>
                <a:latin typeface="微软雅黑" panose="020B0503020204020204" charset="-122"/>
                <a:ea typeface="微软雅黑" panose="020B0503020204020204" charset="-122"/>
                <a:cs typeface="+mn-cs"/>
              </a:rPr>
              <a:t>子</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问题编写</a:t>
            </a:r>
            <a:endParaRPr lang="zh-MO" altLang="en-US" sz="2400" dirty="0"/>
          </a:p>
        </p:txBody>
      </p:sp>
      <p:sp>
        <p:nvSpPr>
          <p:cNvPr id="6" name="文字方塊 5"/>
          <p:cNvSpPr txBox="1"/>
          <p:nvPr/>
        </p:nvSpPr>
        <p:spPr>
          <a:xfrm>
            <a:off x="5044660" y="6049789"/>
            <a:ext cx="6303034" cy="548640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根据强对偶理论转化为</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max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形式，子问题辅助求解不确定变量</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u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在不确定集</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U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中朝着最恶劣场景变化的结果。</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en-US" dirty="0">
              <a:solidFill>
                <a:schemeClr val="tx1">
                  <a:alpha val="100000"/>
                </a:schemeClr>
              </a:solidFill>
              <a:latin typeface="微软雅黑" panose="020B0503020204020204" charset="-122"/>
              <a:ea typeface="微软雅黑" panose="020B0503020204020204" charset="-122"/>
            </a:endParaRPr>
          </a:p>
        </p:txBody>
      </p:sp>
      <p:pic>
        <p:nvPicPr>
          <p:cNvPr id="8" name="圖片 7"/>
          <p:cNvPicPr>
            <a:picLocks noChangeAspect="1"/>
          </p:cNvPicPr>
          <p:nvPr/>
        </p:nvPicPr>
        <p:blipFill>
          <a:blip r:embed="rId7"/>
          <a:stretch>
            <a:fillRect/>
          </a:stretch>
        </p:blipFill>
        <p:spPr>
          <a:xfrm>
            <a:off x="758142" y="3196953"/>
            <a:ext cx="3919802" cy="3462785"/>
          </a:xfrm>
          <a:prstGeom prst="rect">
            <a:avLst/>
          </a:prstGeom>
          <a:ln>
            <a:solidFill>
              <a:schemeClr val="tx1"/>
            </a:solidFill>
          </a:ln>
        </p:spPr>
      </p:pic>
      <p:pic>
        <p:nvPicPr>
          <p:cNvPr id="11" name="圖片 10"/>
          <p:cNvPicPr>
            <a:picLocks noChangeAspect="1"/>
          </p:cNvPicPr>
          <p:nvPr/>
        </p:nvPicPr>
        <p:blipFill>
          <a:blip r:embed="rId8"/>
          <a:stretch>
            <a:fillRect/>
          </a:stretch>
        </p:blipFill>
        <p:spPr>
          <a:xfrm>
            <a:off x="5445451" y="3199874"/>
            <a:ext cx="4626990" cy="2631380"/>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25</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6392161" y="2712706"/>
            <a:ext cx="393409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07349" y="2712706"/>
            <a:ext cx="2070575"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变量关系</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TW" altLang="en-US" sz="2400" b="1" u="none" strike="noStrike" dirty="0">
                <a:solidFill>
                  <a:srgbClr val="7030A0">
                    <a:alpha val="100000"/>
                  </a:srgbClr>
                </a:solidFill>
                <a:latin typeface="微软雅黑" panose="020B0503020204020204" charset="-122"/>
                <a:ea typeface="微软雅黑" panose="020B0503020204020204" charset="-122"/>
                <a:cs typeface="+mn-cs"/>
              </a:rPr>
              <a:t>子</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问题编写</a:t>
            </a:r>
            <a:endParaRPr lang="zh-MO" altLang="en-US" sz="2400" dirty="0"/>
          </a:p>
        </p:txBody>
      </p:sp>
      <p:pic>
        <p:nvPicPr>
          <p:cNvPr id="9" name="圖片 8"/>
          <p:cNvPicPr>
            <a:picLocks noChangeAspect="1"/>
          </p:cNvPicPr>
          <p:nvPr/>
        </p:nvPicPr>
        <p:blipFill>
          <a:blip r:embed="rId7"/>
          <a:stretch>
            <a:fillRect/>
          </a:stretch>
        </p:blipFill>
        <p:spPr>
          <a:xfrm>
            <a:off x="758142" y="3112475"/>
            <a:ext cx="3975904" cy="2110206"/>
          </a:xfrm>
          <a:prstGeom prst="rect">
            <a:avLst/>
          </a:prstGeom>
          <a:ln>
            <a:solidFill>
              <a:schemeClr val="tx1"/>
            </a:solidFill>
          </a:ln>
        </p:spPr>
      </p:pic>
      <p:pic>
        <p:nvPicPr>
          <p:cNvPr id="13" name="圖片 12"/>
          <p:cNvPicPr>
            <a:picLocks noChangeAspect="1"/>
          </p:cNvPicPr>
          <p:nvPr/>
        </p:nvPicPr>
        <p:blipFill>
          <a:blip r:embed="rId8"/>
          <a:stretch>
            <a:fillRect/>
          </a:stretch>
        </p:blipFill>
        <p:spPr>
          <a:xfrm>
            <a:off x="6392161" y="3142527"/>
            <a:ext cx="5604920" cy="2103876"/>
          </a:xfrm>
          <a:prstGeom prst="rect">
            <a:avLst/>
          </a:prstGeom>
          <a:ln>
            <a:solidFill>
              <a:schemeClr val="tx1"/>
            </a:solidFill>
          </a:ln>
        </p:spPr>
      </p:pic>
      <p:sp>
        <p:nvSpPr>
          <p:cNvPr id="15" name="文字方塊 14"/>
          <p:cNvSpPr txBox="1"/>
          <p:nvPr/>
        </p:nvSpPr>
        <p:spPr>
          <a:xfrm>
            <a:off x="707349" y="5529912"/>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17" name="圖片 16"/>
          <p:cNvPicPr>
            <a:picLocks noChangeAspect="1"/>
          </p:cNvPicPr>
          <p:nvPr/>
        </p:nvPicPr>
        <p:blipFill>
          <a:blip r:embed="rId9"/>
          <a:stretch>
            <a:fillRect/>
          </a:stretch>
        </p:blipFill>
        <p:spPr>
          <a:xfrm>
            <a:off x="758142" y="5938113"/>
            <a:ext cx="8382000" cy="352425"/>
          </a:xfrm>
          <a:prstGeom prst="rect">
            <a:avLst/>
          </a:prstGeom>
          <a:ln>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26</a:t>
            </a:fld>
            <a:endParaRPr lang="zh-MO" altLang="en-US" sz="1200" b="1" dirty="0">
              <a:solidFill>
                <a:prstClr val="black">
                  <a:tint val="75000"/>
                </a:prstClr>
              </a:solidFill>
              <a:latin typeface="HelveticaExt-Normal"/>
              <a:ea typeface="OPPOSans B"/>
            </a:endParaRPr>
          </a:p>
        </p:txBody>
      </p:sp>
      <p:sp>
        <p:nvSpPr>
          <p:cNvPr id="20" name="文字方塊 19"/>
          <p:cNvSpPr txBox="1"/>
          <p:nvPr/>
        </p:nvSpPr>
        <p:spPr>
          <a:xfrm>
            <a:off x="758142" y="4842901"/>
            <a:ext cx="3934098"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da-DK" altLang="zh-CN" sz="1800" b="1" u="none" strike="noStrike" dirty="0">
                <a:solidFill>
                  <a:srgbClr val="7030A0">
                    <a:alpha val="100000"/>
                  </a:srgbClr>
                </a:solidFill>
                <a:latin typeface="微软雅黑" panose="020B0503020204020204" charset="-122"/>
                <a:ea typeface="微软雅黑" panose="020B0503020204020204" charset="-122"/>
                <a:cs typeface="+mn-cs"/>
              </a:rPr>
              <a:t>k</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次迭代过程</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 name="矩形: 圆角 25"/>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p:cNvSpPr txBox="1"/>
          <p:nvPr/>
        </p:nvSpPr>
        <p:spPr>
          <a:xfrm>
            <a:off x="758142" y="2627070"/>
            <a:ext cx="2070575"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初次迭代过程</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文字方塊 2"/>
          <p:cNvSpPr txBox="1"/>
          <p:nvPr/>
        </p:nvSpPr>
        <p:spPr>
          <a:xfrm>
            <a:off x="824149" y="1225318"/>
            <a:ext cx="242255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da-DK" altLang="zh-CN" sz="2400" b="1" u="none" strike="noStrike" dirty="0">
                <a:solidFill>
                  <a:srgbClr val="7030A0">
                    <a:alpha val="100000"/>
                  </a:srgbClr>
                </a:solidFill>
                <a:latin typeface="微软雅黑" panose="020B0503020204020204" charset="-122"/>
                <a:ea typeface="微软雅黑" panose="020B0503020204020204" charset="-122"/>
                <a:cs typeface="+mn-cs"/>
              </a:rPr>
              <a:t>C&amp;CG </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算法求解</a:t>
            </a:r>
            <a:endParaRPr lang="zh-MO" altLang="en-US" sz="2400" dirty="0"/>
          </a:p>
        </p:txBody>
      </p:sp>
      <p:sp>
        <p:nvSpPr>
          <p:cNvPr id="7" name="文字方塊 6"/>
          <p:cNvSpPr txBox="1"/>
          <p:nvPr/>
        </p:nvSpPr>
        <p:spPr>
          <a:xfrm>
            <a:off x="6313770" y="2996242"/>
            <a:ext cx="4826863"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C&amp;CG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算法通过将原问题分解为主问题和子问题进行交替求解的形式得到原问题的最优解。</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C&amp;CG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算法在求解主问题的过程中不断引入和子问题相关的变量和约束，可以获得更加紧凑的原目标函数值下界，从而有效降低迭代次数。</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endParaRPr lang="zh-MO" altLang="en-US" dirty="0"/>
          </a:p>
        </p:txBody>
      </p:sp>
      <p:pic>
        <p:nvPicPr>
          <p:cNvPr id="12" name="圖片 11"/>
          <p:cNvPicPr>
            <a:picLocks noChangeAspect="1"/>
          </p:cNvPicPr>
          <p:nvPr/>
        </p:nvPicPr>
        <p:blipFill>
          <a:blip r:embed="rId7"/>
          <a:stretch>
            <a:fillRect/>
          </a:stretch>
        </p:blipFill>
        <p:spPr>
          <a:xfrm>
            <a:off x="813766" y="3027671"/>
            <a:ext cx="5126833" cy="1694786"/>
          </a:xfrm>
          <a:prstGeom prst="rect">
            <a:avLst/>
          </a:prstGeom>
          <a:ln>
            <a:solidFill>
              <a:schemeClr val="tx1"/>
            </a:solidFill>
          </a:ln>
        </p:spPr>
      </p:pic>
      <p:pic>
        <p:nvPicPr>
          <p:cNvPr id="15" name="圖片 14"/>
          <p:cNvPicPr>
            <a:picLocks noChangeAspect="1"/>
          </p:cNvPicPr>
          <p:nvPr/>
        </p:nvPicPr>
        <p:blipFill>
          <a:blip r:embed="rId8"/>
          <a:stretch>
            <a:fillRect/>
          </a:stretch>
        </p:blipFill>
        <p:spPr>
          <a:xfrm>
            <a:off x="758142" y="5212233"/>
            <a:ext cx="5182457" cy="1520187"/>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4" name="文本框 12"/>
          <p:cNvSpPr txBox="1"/>
          <p:nvPr/>
        </p:nvSpPr>
        <p:spPr>
          <a:xfrm>
            <a:off x="758142" y="1814180"/>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文字方塊 8"/>
          <p:cNvSpPr txBox="1"/>
          <p:nvPr/>
        </p:nvSpPr>
        <p:spPr>
          <a:xfrm>
            <a:off x="6361188" y="3030687"/>
            <a:ext cx="4859385"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C&amp;CG </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迭代迅速收敛。以负荷功率、光伏的不确定性调节参数分别为</a:t>
            </a:r>
            <a:r>
              <a:rPr lang="en-US" altLang="zh-CN" sz="2400" b="0" i="0" u="none" strike="noStrike" dirty="0">
                <a:solidFill>
                  <a:srgbClr val="FF0000"/>
                </a:solidFill>
                <a:latin typeface="微软雅黑" panose="020B0503020204020204" charset="-122"/>
                <a:ea typeface="微软雅黑" panose="020B0503020204020204" charset="-122"/>
                <a:cs typeface="+mn-cs"/>
              </a:rPr>
              <a:t>12</a:t>
            </a:r>
            <a:r>
              <a:rPr lang="zh-CN" altLang="en-US" sz="2400" b="0" i="0" u="none" strike="noStrike" dirty="0">
                <a:solidFill>
                  <a:srgbClr val="FF0000"/>
                </a:solidFill>
                <a:latin typeface="微软雅黑" panose="020B0503020204020204" charset="-122"/>
                <a:ea typeface="微软雅黑" panose="020B0503020204020204" charset="-122"/>
                <a:cs typeface="+mn-cs"/>
              </a:rPr>
              <a:t>和</a:t>
            </a:r>
            <a:r>
              <a:rPr lang="en-US" altLang="zh-CN" sz="2400" b="0" i="0" u="none" strike="noStrike" dirty="0">
                <a:solidFill>
                  <a:srgbClr val="FF0000"/>
                </a:solidFill>
                <a:latin typeface="微软雅黑" panose="020B0503020204020204" charset="-122"/>
                <a:ea typeface="微软雅黑" panose="020B0503020204020204" charset="-122"/>
                <a:cs typeface="+mn-cs"/>
              </a:rPr>
              <a:t>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为例，总成本为</a:t>
            </a:r>
            <a:r>
              <a:rPr lang="en-US" altLang="zh-CN" sz="2400" b="0" i="0" u="none" strike="noStrike" dirty="0">
                <a:solidFill>
                  <a:srgbClr val="FF0000"/>
                </a:solidFill>
                <a:latin typeface="微软雅黑" panose="020B0503020204020204" charset="-122"/>
                <a:ea typeface="微软雅黑" panose="020B0503020204020204" charset="-122"/>
                <a:cs typeface="+mn-cs"/>
              </a:rPr>
              <a:t>¥4209.3</a:t>
            </a:r>
            <a:endParaRPr lang="en-US" altLang="zh-CN" sz="1800" b="0" i="0" u="none" strike="noStrike" dirty="0">
              <a:solidFill>
                <a:srgbClr val="FF0000"/>
              </a:solidFill>
              <a:latin typeface="微软雅黑" panose="020B0503020204020204" charset="-122"/>
              <a:ea typeface="微软雅黑" panose="020B0503020204020204" charset="-122"/>
              <a:cs typeface="+mn-cs"/>
            </a:endParaRPr>
          </a:p>
          <a:p>
            <a:endParaRPr lang="zh-MO" altLang="en-US" dirty="0"/>
          </a:p>
        </p:txBody>
      </p:sp>
      <p:pic>
        <p:nvPicPr>
          <p:cNvPr id="12" name="圖片 11"/>
          <p:cNvPicPr>
            <a:picLocks noChangeAspect="1"/>
          </p:cNvPicPr>
          <p:nvPr/>
        </p:nvPicPr>
        <p:blipFill>
          <a:blip r:embed="rId7">
            <a:extLst>
              <a:ext uri="{28A0092B-C50C-407E-A947-70E740481C1C}">
                <a14:useLocalDpi xmlns:a14="http://schemas.microsoft.com/office/drawing/2010/main" val="0"/>
              </a:ext>
            </a:extLst>
          </a:blip>
          <a:srcRect l="8855" r="7822"/>
          <a:stretch>
            <a:fillRect/>
          </a:stretch>
        </p:blipFill>
        <p:spPr>
          <a:xfrm>
            <a:off x="758142" y="3030687"/>
            <a:ext cx="5474419" cy="13110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4"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文字方塊 8"/>
          <p:cNvSpPr txBox="1"/>
          <p:nvPr/>
        </p:nvSpPr>
        <p:spPr>
          <a:xfrm>
            <a:off x="248003" y="4538320"/>
            <a:ext cx="11695993" cy="21837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观察燃气轮机和光伏出力曲线可知，鲁棒优化充分考虑了光伏出力和负荷的不确定性，模拟了实际出力相比预测情况大幅减少的最坏情形以及负荷相比预测情况大幅增加的最坏情形。</a:t>
            </a:r>
            <a:endPar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sz="1600"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当微电网向配电网购电时，取值为负；微电网向配电网售电时，取值为正。</a:t>
            </a:r>
            <a:endPar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夜间光伏出力为</a:t>
            </a:r>
            <a:r>
              <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rPr>
              <a:t>0</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，配电网日前交易电价很低，因此火电只以</a:t>
            </a:r>
            <a:r>
              <a:rPr lang="zh-CN" altLang="en-US" sz="2000" b="0" i="0" u="none" strike="noStrike" dirty="0">
                <a:solidFill>
                  <a:srgbClr val="FF0000"/>
                </a:solidFill>
                <a:latin typeface="微软雅黑" panose="020B0503020204020204" charset="-122"/>
                <a:ea typeface="微软雅黑" panose="020B0503020204020204" charset="-122"/>
                <a:cs typeface="+mn-cs"/>
              </a:rPr>
              <a:t>最小状态</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出力，微电网向配电网呈现显著的购电。</a:t>
            </a:r>
            <a:endPar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endParaRPr lang="en-US" altLang="zh-CN" sz="1600" dirty="0">
              <a:solidFill>
                <a:schemeClr val="tx1">
                  <a:alpha val="100000"/>
                </a:schemeClr>
              </a:solidFill>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白天有光伏出力，配电网日前交易电价较高，因此火电以</a:t>
            </a:r>
            <a:r>
              <a:rPr lang="zh-CN" altLang="en-US" sz="2000" b="0" i="0" u="none" strike="noStrike" dirty="0">
                <a:solidFill>
                  <a:srgbClr val="FF0000"/>
                </a:solidFill>
                <a:latin typeface="微软雅黑" panose="020B0503020204020204" charset="-122"/>
                <a:ea typeface="微软雅黑" panose="020B0503020204020204" charset="-122"/>
                <a:cs typeface="+mn-cs"/>
              </a:rPr>
              <a:t>满状态</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出力，微电网向配电网呈现显著的售电，以降低综合成本。</a:t>
            </a:r>
            <a:endParaRPr lang="zh-MO" altLang="en-US" sz="1600" dirty="0"/>
          </a:p>
        </p:txBody>
      </p:sp>
      <p:pic>
        <p:nvPicPr>
          <p:cNvPr id="3" name="圖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021" y="2755717"/>
            <a:ext cx="3679080" cy="1506056"/>
          </a:xfrm>
          <a:prstGeom prst="rect">
            <a:avLst/>
          </a:prstGeom>
        </p:spPr>
      </p:pic>
      <p:pic>
        <p:nvPicPr>
          <p:cNvPr id="6" name="圖片 5"/>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829370" y="2755717"/>
            <a:ext cx="4069385" cy="1501882"/>
          </a:xfrm>
          <a:prstGeom prst="rect">
            <a:avLst/>
          </a:prstGeom>
        </p:spPr>
      </p:pic>
      <p:pic>
        <p:nvPicPr>
          <p:cNvPr id="11" name="圖片 10"/>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8092169" y="2744813"/>
            <a:ext cx="3908080" cy="152074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 name="矩形: 圆角 25"/>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8" name="矩形: 圆角 25"/>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4" name="文本框 12"/>
          <p:cNvSpPr txBox="1"/>
          <p:nvPr/>
        </p:nvSpPr>
        <p:spPr>
          <a:xfrm>
            <a:off x="758142" y="1808392"/>
            <a:ext cx="1024938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任务一</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 </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，完成两阶段鲁棒优化模型的程序编写与求解。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9" name="文字方塊 8"/>
          <p:cNvSpPr txBox="1"/>
          <p:nvPr/>
        </p:nvSpPr>
        <p:spPr>
          <a:xfrm>
            <a:off x="248003" y="4458482"/>
            <a:ext cx="11695993" cy="22453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由于不知道需求响应接纳负荷的上下限，设为</a:t>
            </a:r>
            <a:r>
              <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rPr>
              <a:t>[50,200]</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。需求响应的期望负荷计划跟常规负荷相近，但受到电价等多种因素的激励，在满足总电量需求不变的情况下，将负荷进行平移，显著减少高电价部分时段的负荷，挪到夜间低电价时段进行使用。</a:t>
            </a:r>
          </a:p>
          <a:p>
            <a:pPr indent="0">
              <a:buFont typeface="Arial" panose="020B0604020202020204" pitchFamily="34" charset="0"/>
              <a:buNone/>
            </a:pPr>
            <a:endPar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r>
              <a:rPr lang="en-US" altLang="zh-CN" sz="1600" b="0" i="0" u="none" strike="noStrike" dirty="0">
                <a:solidFill>
                  <a:schemeClr val="tx1">
                    <a:alpha val="100000"/>
                  </a:schemeClr>
                </a:solidFill>
                <a:latin typeface="微软雅黑" panose="020B0503020204020204" charset="-122"/>
                <a:ea typeface="微软雅黑" panose="020B0503020204020204" charset="-122"/>
                <a:cs typeface="+mn-cs"/>
              </a:rPr>
              <a:t>储能在晚间时段进行充电，在白天高峰进行放电，实现削峰填谷的作用。</a:t>
            </a:r>
          </a:p>
          <a:p>
            <a:pPr marL="285750" indent="-285750">
              <a:buFont typeface="Arial" panose="020B0604020202020204" pitchFamily="34" charset="0"/>
              <a:buChar char="•"/>
            </a:pPr>
            <a:endPar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indent="-285750">
              <a:buFont typeface="Arial" panose="020B0604020202020204" pitchFamily="34" charset="0"/>
              <a:buChar char="•"/>
            </a:pP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将负荷功率、光伏的不确定性调节参数分别改为</a:t>
            </a:r>
            <a:r>
              <a:rPr lang="en-US" altLang="zh-CN" sz="2000" b="0" i="0" u="none" strike="noStrike" dirty="0">
                <a:solidFill>
                  <a:srgbClr val="FF0000"/>
                </a:solidFill>
                <a:latin typeface="微软雅黑" panose="020B0503020204020204" charset="-122"/>
                <a:ea typeface="微软雅黑" panose="020B0503020204020204" charset="-122"/>
                <a:cs typeface="+mn-cs"/>
              </a:rPr>
              <a:t>0</a:t>
            </a:r>
            <a:r>
              <a:rPr lang="zh-CN" altLang="en-US" sz="2000" b="0" i="0" u="none" strike="noStrike" dirty="0">
                <a:solidFill>
                  <a:srgbClr val="FF0000"/>
                </a:solidFill>
                <a:latin typeface="微软雅黑" panose="020B0503020204020204" charset="-122"/>
                <a:ea typeface="微软雅黑" panose="020B0503020204020204" charset="-122"/>
                <a:cs typeface="+mn-cs"/>
              </a:rPr>
              <a:t>和</a:t>
            </a:r>
            <a:r>
              <a:rPr lang="en-US" altLang="zh-CN" sz="2000" b="0" i="0" u="none" strike="noStrike" dirty="0">
                <a:solidFill>
                  <a:srgbClr val="FF0000"/>
                </a:solidFill>
                <a:latin typeface="微软雅黑" panose="020B0503020204020204" charset="-122"/>
                <a:ea typeface="微软雅黑" panose="020B0503020204020204" charset="-122"/>
                <a:cs typeface="+mn-cs"/>
              </a:rPr>
              <a:t>0</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，实际曲线与预测相重合。鲁棒优化退化为确定性优化，综合成本降低到仅为</a:t>
            </a:r>
            <a:r>
              <a:rPr lang="en-US" altLang="zh-CN" sz="2000" b="0" i="0" u="none" strike="noStrike" dirty="0">
                <a:solidFill>
                  <a:srgbClr val="FF0000"/>
                </a:solidFill>
                <a:latin typeface="微软雅黑" panose="020B0503020204020204" charset="-122"/>
                <a:ea typeface="微软雅黑" panose="020B0503020204020204" charset="-122"/>
                <a:cs typeface="+mn-cs"/>
              </a:rPr>
              <a:t>¥2212.8</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。将负荷功率、光伏的不确定性调节参数分别改为</a:t>
            </a:r>
            <a:r>
              <a:rPr lang="en-US" altLang="zh-CN" sz="2000" b="0" i="0" u="none" strike="noStrike" dirty="0">
                <a:solidFill>
                  <a:srgbClr val="FF0000"/>
                </a:solidFill>
                <a:latin typeface="微软雅黑" panose="020B0503020204020204" charset="-122"/>
                <a:ea typeface="微软雅黑" panose="020B0503020204020204" charset="-122"/>
                <a:cs typeface="+mn-cs"/>
              </a:rPr>
              <a:t>24</a:t>
            </a:r>
            <a:r>
              <a:rPr lang="zh-CN" altLang="en-US" sz="2000" b="0" i="0" u="none" strike="noStrike" dirty="0">
                <a:solidFill>
                  <a:srgbClr val="FF0000"/>
                </a:solidFill>
                <a:latin typeface="微软雅黑" panose="020B0503020204020204" charset="-122"/>
                <a:ea typeface="微软雅黑" panose="020B0503020204020204" charset="-122"/>
                <a:cs typeface="+mn-cs"/>
              </a:rPr>
              <a:t>和</a:t>
            </a:r>
            <a:r>
              <a:rPr lang="en-US" altLang="zh-CN" sz="2000" b="0" i="0" u="none" strike="noStrike" dirty="0">
                <a:solidFill>
                  <a:srgbClr val="FF0000"/>
                </a:solidFill>
                <a:latin typeface="微软雅黑" panose="020B0503020204020204" charset="-122"/>
                <a:ea typeface="微软雅黑" panose="020B0503020204020204" charset="-122"/>
                <a:cs typeface="+mn-cs"/>
              </a:rPr>
              <a:t>12</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，实际曲线与预测有大幅出入。鲁棒优化为了具备更强的安全性、抵御市场波动风险，综合成本增加到</a:t>
            </a:r>
            <a:r>
              <a:rPr lang="en-US" altLang="zh-CN" sz="2000" b="0" i="0" u="none" strike="noStrike" dirty="0">
                <a:solidFill>
                  <a:srgbClr val="FF0000"/>
                </a:solidFill>
                <a:latin typeface="微软雅黑" panose="020B0503020204020204" charset="-122"/>
                <a:ea typeface="微软雅黑" panose="020B0503020204020204" charset="-122"/>
                <a:cs typeface="+mn-cs"/>
              </a:rPr>
              <a:t>¥5020.7</a:t>
            </a:r>
            <a:r>
              <a:rPr lang="zh-CN" altLang="en-US" sz="1600" b="0" i="0" u="none" strike="noStrike" dirty="0">
                <a:solidFill>
                  <a:schemeClr val="tx1">
                    <a:alpha val="100000"/>
                  </a:schemeClr>
                </a:solidFill>
                <a:latin typeface="微软雅黑" panose="020B0503020204020204" charset="-122"/>
                <a:ea typeface="微软雅黑" panose="020B0503020204020204" charset="-122"/>
                <a:cs typeface="+mn-cs"/>
              </a:rPr>
              <a:t>。</a:t>
            </a:r>
            <a:endParaRPr lang="zh-MO" altLang="en-US" sz="1600" dirty="0"/>
          </a:p>
        </p:txBody>
      </p:sp>
      <p:pic>
        <p:nvPicPr>
          <p:cNvPr id="5" name="圖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003" y="2779872"/>
            <a:ext cx="3833804" cy="1450629"/>
          </a:xfrm>
          <a:prstGeom prst="rect">
            <a:avLst/>
          </a:prstGeom>
        </p:spPr>
      </p:pic>
      <p:pic>
        <p:nvPicPr>
          <p:cNvPr id="12" name="圖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7546" y="2708882"/>
            <a:ext cx="4207397" cy="1521619"/>
          </a:xfrm>
          <a:prstGeom prst="rect">
            <a:avLst/>
          </a:prstGeom>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8727" y="2677270"/>
            <a:ext cx="3833804" cy="15848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根据所给算例文件及参数，建立多时段经济调度模型并求解，要求结果中给出总运行成本、各机组出力情况、模型求解速度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pic>
        <p:nvPicPr>
          <p:cNvPr id="7" name="圖片 6"/>
          <p:cNvPicPr>
            <a:picLocks noChangeAspect="1"/>
          </p:cNvPicPr>
          <p:nvPr/>
        </p:nvPicPr>
        <p:blipFill>
          <a:blip r:embed="rId7"/>
          <a:srcRect t="10499" b="1"/>
          <a:stretch>
            <a:fillRect/>
          </a:stretch>
        </p:blipFill>
        <p:spPr>
          <a:xfrm>
            <a:off x="3892641" y="3049685"/>
            <a:ext cx="3301025" cy="520350"/>
          </a:xfrm>
          <a:prstGeom prst="rect">
            <a:avLst/>
          </a:prstGeom>
          <a:ln>
            <a:solidFill>
              <a:schemeClr val="tx1"/>
            </a:solidFill>
          </a:ln>
        </p:spPr>
      </p:pic>
      <p:sp>
        <p:nvSpPr>
          <p:cNvPr id="11" name="文字方塊 10"/>
          <p:cNvSpPr txBox="1"/>
          <p:nvPr/>
        </p:nvSpPr>
        <p:spPr>
          <a:xfrm>
            <a:off x="707350"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数据读取</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13" name="圖片 12"/>
          <p:cNvPicPr>
            <a:picLocks noChangeAspect="1"/>
          </p:cNvPicPr>
          <p:nvPr/>
        </p:nvPicPr>
        <p:blipFill>
          <a:blip r:embed="rId8"/>
          <a:stretch>
            <a:fillRect/>
          </a:stretch>
        </p:blipFill>
        <p:spPr>
          <a:xfrm>
            <a:off x="891057" y="3062277"/>
            <a:ext cx="2564684" cy="3682785"/>
          </a:xfrm>
          <a:prstGeom prst="rect">
            <a:avLst/>
          </a:prstGeom>
          <a:ln>
            <a:solidFill>
              <a:schemeClr val="tx1"/>
            </a:solidFill>
          </a:ln>
        </p:spPr>
      </p:pic>
      <p:pic>
        <p:nvPicPr>
          <p:cNvPr id="15" name="圖片 14"/>
          <p:cNvPicPr>
            <a:picLocks noChangeAspect="1"/>
          </p:cNvPicPr>
          <p:nvPr/>
        </p:nvPicPr>
        <p:blipFill>
          <a:blip r:embed="rId9"/>
          <a:srcRect t="2041"/>
          <a:stretch>
            <a:fillRect/>
          </a:stretch>
        </p:blipFill>
        <p:spPr>
          <a:xfrm>
            <a:off x="3892641" y="4286027"/>
            <a:ext cx="7643853" cy="1299929"/>
          </a:xfrm>
          <a:prstGeom prst="rect">
            <a:avLst/>
          </a:prstGeom>
          <a:ln>
            <a:solidFill>
              <a:schemeClr val="tx1"/>
            </a:solidFill>
          </a:ln>
        </p:spPr>
      </p:pic>
      <p:pic>
        <p:nvPicPr>
          <p:cNvPr id="17" name="圖片 16"/>
          <p:cNvPicPr>
            <a:picLocks noChangeAspect="1"/>
          </p:cNvPicPr>
          <p:nvPr/>
        </p:nvPicPr>
        <p:blipFill>
          <a:blip r:embed="rId10"/>
          <a:srcRect t="4746"/>
          <a:stretch>
            <a:fillRect/>
          </a:stretch>
        </p:blipFill>
        <p:spPr>
          <a:xfrm>
            <a:off x="3892642" y="6295863"/>
            <a:ext cx="5720134" cy="449199"/>
          </a:xfrm>
          <a:prstGeom prst="rect">
            <a:avLst/>
          </a:prstGeom>
          <a:ln>
            <a:solidFill>
              <a:schemeClr val="tx1"/>
            </a:solidFill>
          </a:ln>
        </p:spPr>
      </p:pic>
      <p:sp>
        <p:nvSpPr>
          <p:cNvPr id="18" name="文字方塊 17"/>
          <p:cNvSpPr txBox="1"/>
          <p:nvPr/>
        </p:nvSpPr>
        <p:spPr>
          <a:xfrm>
            <a:off x="3687304"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决策变量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9" name="文字方塊 18"/>
          <p:cNvSpPr txBox="1"/>
          <p:nvPr/>
        </p:nvSpPr>
        <p:spPr>
          <a:xfrm>
            <a:off x="3688614" y="3895627"/>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0" name="文字方塊 19"/>
          <p:cNvSpPr txBox="1"/>
          <p:nvPr/>
        </p:nvSpPr>
        <p:spPr>
          <a:xfrm>
            <a:off x="3687304" y="5921120"/>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07077-A3FC-1FB8-3A79-1DDA8B00466A}"/>
            </a:ext>
          </a:extLst>
        </p:cNvPr>
        <p:cNvGrpSpPr/>
        <p:nvPr/>
      </p:nvGrpSpPr>
      <p:grpSpPr>
        <a:xfrm>
          <a:off x="0" y="0"/>
          <a:ext cx="0" cy="0"/>
          <a:chOff x="0" y="0"/>
          <a:chExt cx="0" cy="0"/>
        </a:xfrm>
      </p:grpSpPr>
      <p:pic>
        <p:nvPicPr>
          <p:cNvPr id="305" name="图片 168">
            <a:extLst>
              <a:ext uri="{FF2B5EF4-FFF2-40B4-BE49-F238E27FC236}">
                <a16:creationId xmlns:a16="http://schemas.microsoft.com/office/drawing/2014/main" id="{7843E206-2CEA-5337-1157-A1EF2557D6AF}"/>
              </a:ext>
            </a:extLst>
          </p:cNvPr>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a:extLst>
              <a:ext uri="{FF2B5EF4-FFF2-40B4-BE49-F238E27FC236}">
                <a16:creationId xmlns:a16="http://schemas.microsoft.com/office/drawing/2014/main" id="{A01D11A5-3A99-0709-3A8F-5154F3A6671E}"/>
              </a:ext>
            </a:extLst>
          </p:cNvPr>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a:extLst>
              <a:ext uri="{FF2B5EF4-FFF2-40B4-BE49-F238E27FC236}">
                <a16:creationId xmlns:a16="http://schemas.microsoft.com/office/drawing/2014/main" id="{C9008168-C2B1-3448-610E-4ABE154B2180}"/>
              </a:ext>
            </a:extLst>
          </p:cNvPr>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a:extLst>
              <a:ext uri="{FF2B5EF4-FFF2-40B4-BE49-F238E27FC236}">
                <a16:creationId xmlns:a16="http://schemas.microsoft.com/office/drawing/2014/main" id="{6FCC4FB6-1834-4731-3A28-9964F1294386}"/>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a:extLst>
              <a:ext uri="{FF2B5EF4-FFF2-40B4-BE49-F238E27FC236}">
                <a16:creationId xmlns:a16="http://schemas.microsoft.com/office/drawing/2014/main" id="{31B7A6F2-D55E-EF15-DCA1-1EC43324456D}"/>
              </a:ext>
            </a:extLst>
          </p:cNvPr>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a:extLst>
              <a:ext uri="{FF2B5EF4-FFF2-40B4-BE49-F238E27FC236}">
                <a16:creationId xmlns:a16="http://schemas.microsoft.com/office/drawing/2014/main" id="{52772311-C097-66EA-BB19-70115F1D4FB3}"/>
              </a:ext>
            </a:extLst>
          </p:cNvPr>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30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 name="灯片编号占位符 2">
            <a:extLst>
              <a:ext uri="{FF2B5EF4-FFF2-40B4-BE49-F238E27FC236}">
                <a16:creationId xmlns:a16="http://schemas.microsoft.com/office/drawing/2014/main" id="{3842CFFA-6B62-CA9F-B19C-685B2BCAF7CC}"/>
              </a:ext>
            </a:extLst>
          </p:cNvPr>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30</a:t>
            </a:fld>
            <a:endParaRPr lang="zh-MO" altLang="en-US" sz="1200" b="1" dirty="0">
              <a:solidFill>
                <a:prstClr val="black">
                  <a:tint val="75000"/>
                </a:prstClr>
              </a:solidFill>
              <a:latin typeface="HelveticaExt-Normal"/>
              <a:ea typeface="OPPOSans B"/>
            </a:endParaRPr>
          </a:p>
        </p:txBody>
      </p:sp>
      <p:sp>
        <p:nvSpPr>
          <p:cNvPr id="2" name="矩形: 圆角 25">
            <a:extLst>
              <a:ext uri="{FF2B5EF4-FFF2-40B4-BE49-F238E27FC236}">
                <a16:creationId xmlns:a16="http://schemas.microsoft.com/office/drawing/2014/main" id="{07D0D80C-D8EF-D03D-F70E-177E5A35F626}"/>
              </a:ext>
            </a:extLst>
          </p:cNvPr>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a:extLst>
              <a:ext uri="{FF2B5EF4-FFF2-40B4-BE49-F238E27FC236}">
                <a16:creationId xmlns:a16="http://schemas.microsoft.com/office/drawing/2014/main" id="{7E49F264-63D7-02BF-20CB-F2DB1C5863A1}"/>
              </a:ext>
            </a:extLst>
          </p:cNvPr>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a:extLst>
              <a:ext uri="{FF2B5EF4-FFF2-40B4-BE49-F238E27FC236}">
                <a16:creationId xmlns:a16="http://schemas.microsoft.com/office/drawing/2014/main" id="{4B0BF0F3-4299-B295-2C33-85242A42304B}"/>
              </a:ext>
            </a:extLst>
          </p:cNvPr>
          <p:cNvSpPr txBox="1"/>
          <p:nvPr/>
        </p:nvSpPr>
        <p:spPr>
          <a:xfrm>
            <a:off x="758142" y="2803698"/>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满足的约束条件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a:extLst>
              <a:ext uri="{FF2B5EF4-FFF2-40B4-BE49-F238E27FC236}">
                <a16:creationId xmlns:a16="http://schemas.microsoft.com/office/drawing/2014/main" id="{15FA2ADF-E429-7F57-87CE-49EF634AA7F0}"/>
              </a:ext>
            </a:extLst>
          </p:cNvPr>
          <p:cNvSpPr txBox="1"/>
          <p:nvPr/>
        </p:nvSpPr>
        <p:spPr>
          <a:xfrm>
            <a:off x="758142" y="1808392"/>
            <a:ext cx="10249382" cy="995306"/>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任务二</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风火联合发电系统日前</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日内两阶段协同优化调度</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的方法，将稳态大作业（</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3</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）中的随机优化任务改为两阶段鲁棒优化模型进行求解。。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文字方塊 11">
            <a:extLst>
              <a:ext uri="{FF2B5EF4-FFF2-40B4-BE49-F238E27FC236}">
                <a16:creationId xmlns:a16="http://schemas.microsoft.com/office/drawing/2014/main" id="{EF986C5C-8BAB-3BF5-E2AC-12999D1C9B46}"/>
              </a:ext>
            </a:extLst>
          </p:cNvPr>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主问题编写</a:t>
            </a:r>
            <a:endParaRPr lang="zh-MO" altLang="en-US" sz="2400" dirty="0"/>
          </a:p>
        </p:txBody>
      </p:sp>
      <p:graphicFrame>
        <p:nvGraphicFramePr>
          <p:cNvPr id="8" name="对象 7">
            <a:extLst>
              <a:ext uri="{FF2B5EF4-FFF2-40B4-BE49-F238E27FC236}">
                <a16:creationId xmlns:a16="http://schemas.microsoft.com/office/drawing/2014/main" id="{B4C3FDC6-2DDE-09CC-B5D4-FDA51724CEA9}"/>
              </a:ext>
            </a:extLst>
          </p:cNvPr>
          <p:cNvGraphicFramePr>
            <a:graphicFrameLocks noChangeAspect="1"/>
          </p:cNvGraphicFramePr>
          <p:nvPr>
            <p:extLst>
              <p:ext uri="{D42A27DB-BD31-4B8C-83A1-F6EECF244321}">
                <p14:modId xmlns:p14="http://schemas.microsoft.com/office/powerpoint/2010/main" val="2638912603"/>
              </p:ext>
            </p:extLst>
          </p:nvPr>
        </p:nvGraphicFramePr>
        <p:xfrm>
          <a:off x="446871" y="3399359"/>
          <a:ext cx="6187814" cy="2841166"/>
        </p:xfrm>
        <a:graphic>
          <a:graphicData uri="http://schemas.openxmlformats.org/presentationml/2006/ole">
            <mc:AlternateContent xmlns:mc="http://schemas.openxmlformats.org/markup-compatibility/2006">
              <mc:Choice xmlns:v="urn:schemas-microsoft-com:vml" Requires="v">
                <p:oleObj name="Equation" r:id="rId7" imgW="3381732" imgH="1552736" progId="Equation.DSMT4">
                  <p:embed/>
                </p:oleObj>
              </mc:Choice>
              <mc:Fallback>
                <p:oleObj name="Equation" r:id="rId7" imgW="3381732" imgH="1552736" progId="Equation.DSMT4">
                  <p:embed/>
                  <p:pic>
                    <p:nvPicPr>
                      <p:cNvPr id="0" name=""/>
                      <p:cNvPicPr/>
                      <p:nvPr/>
                    </p:nvPicPr>
                    <p:blipFill>
                      <a:blip r:embed="rId8"/>
                      <a:stretch>
                        <a:fillRect/>
                      </a:stretch>
                    </p:blipFill>
                    <p:spPr>
                      <a:xfrm>
                        <a:off x="446871" y="3399359"/>
                        <a:ext cx="6187814" cy="2841166"/>
                      </a:xfrm>
                      <a:prstGeom prst="rect">
                        <a:avLst/>
                      </a:prstGeom>
                      <a:ln>
                        <a:solidFill>
                          <a:schemeClr val="tx1"/>
                        </a:solidFill>
                      </a:ln>
                    </p:spPr>
                  </p:pic>
                </p:oleObj>
              </mc:Fallback>
            </mc:AlternateContent>
          </a:graphicData>
        </a:graphic>
      </p:graphicFrame>
      <p:sp>
        <p:nvSpPr>
          <p:cNvPr id="9" name="文字方塊 4">
            <a:extLst>
              <a:ext uri="{FF2B5EF4-FFF2-40B4-BE49-F238E27FC236}">
                <a16:creationId xmlns:a16="http://schemas.microsoft.com/office/drawing/2014/main" id="{F6232FD7-1FB9-113B-E4C9-68016DEB8AA6}"/>
              </a:ext>
            </a:extLst>
          </p:cNvPr>
          <p:cNvSpPr txBox="1"/>
          <p:nvPr/>
        </p:nvSpPr>
        <p:spPr>
          <a:xfrm>
            <a:off x="6634685" y="2845361"/>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模型</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graphicFrame>
        <p:nvGraphicFramePr>
          <p:cNvPr id="13" name="对象 12">
            <a:extLst>
              <a:ext uri="{FF2B5EF4-FFF2-40B4-BE49-F238E27FC236}">
                <a16:creationId xmlns:a16="http://schemas.microsoft.com/office/drawing/2014/main" id="{A8EFA6C6-E9DC-EFDE-3D44-004EDB75E17E}"/>
              </a:ext>
            </a:extLst>
          </p:cNvPr>
          <p:cNvGraphicFramePr>
            <a:graphicFrameLocks noChangeAspect="1"/>
          </p:cNvGraphicFramePr>
          <p:nvPr>
            <p:extLst>
              <p:ext uri="{D42A27DB-BD31-4B8C-83A1-F6EECF244321}">
                <p14:modId xmlns:p14="http://schemas.microsoft.com/office/powerpoint/2010/main" val="2332418662"/>
              </p:ext>
            </p:extLst>
          </p:nvPr>
        </p:nvGraphicFramePr>
        <p:xfrm>
          <a:off x="6934200" y="3316467"/>
          <a:ext cx="4552895" cy="500662"/>
        </p:xfrm>
        <a:graphic>
          <a:graphicData uri="http://schemas.openxmlformats.org/presentationml/2006/ole">
            <mc:AlternateContent xmlns:mc="http://schemas.openxmlformats.org/markup-compatibility/2006">
              <mc:Choice xmlns:v="urn:schemas-microsoft-com:vml" Requires="v">
                <p:oleObj name="Equation" r:id="rId9" imgW="2771847" imgH="304931" progId="Equation.DSMT4">
                  <p:embed/>
                </p:oleObj>
              </mc:Choice>
              <mc:Fallback>
                <p:oleObj name="Equation" r:id="rId9" imgW="2771847" imgH="304931" progId="Equation.DSMT4">
                  <p:embed/>
                  <p:pic>
                    <p:nvPicPr>
                      <p:cNvPr id="0" name=""/>
                      <p:cNvPicPr/>
                      <p:nvPr/>
                    </p:nvPicPr>
                    <p:blipFill>
                      <a:blip r:embed="rId10"/>
                      <a:stretch>
                        <a:fillRect/>
                      </a:stretch>
                    </p:blipFill>
                    <p:spPr>
                      <a:xfrm>
                        <a:off x="6934200" y="3316467"/>
                        <a:ext cx="4552895" cy="500662"/>
                      </a:xfrm>
                      <a:prstGeom prst="rect">
                        <a:avLst/>
                      </a:prstGeom>
                      <a:ln>
                        <a:solidFill>
                          <a:schemeClr val="tx1"/>
                        </a:solidFill>
                      </a:ln>
                    </p:spPr>
                  </p:pic>
                </p:oleObj>
              </mc:Fallback>
            </mc:AlternateContent>
          </a:graphicData>
        </a:graphic>
      </p:graphicFrame>
      <p:sp>
        <p:nvSpPr>
          <p:cNvPr id="15" name="文字方塊 4">
            <a:extLst>
              <a:ext uri="{FF2B5EF4-FFF2-40B4-BE49-F238E27FC236}">
                <a16:creationId xmlns:a16="http://schemas.microsoft.com/office/drawing/2014/main" id="{E899318F-F141-CFDB-188B-31DC2D858B19}"/>
              </a:ext>
            </a:extLst>
          </p:cNvPr>
          <p:cNvSpPr txBox="1"/>
          <p:nvPr/>
        </p:nvSpPr>
        <p:spPr>
          <a:xfrm>
            <a:off x="6695846" y="3985764"/>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b="1" dirty="0">
                <a:solidFill>
                  <a:srgbClr val="7030A0">
                    <a:alpha val="100000"/>
                  </a:srgbClr>
                </a:solidFill>
                <a:latin typeface="微软雅黑" panose="020B0503020204020204" charset="-122"/>
                <a:ea typeface="微软雅黑" panose="020B0503020204020204" charset="-122"/>
              </a:rPr>
              <a:t>转换为主问题</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5" name="Rectangle 4">
            <a:extLst>
              <a:ext uri="{FF2B5EF4-FFF2-40B4-BE49-F238E27FC236}">
                <a16:creationId xmlns:a16="http://schemas.microsoft.com/office/drawing/2014/main" id="{72BD7FCC-DED9-039B-0B56-93EA9CA7A6A9}"/>
              </a:ext>
            </a:extLst>
          </p:cNvPr>
          <p:cNvSpPr>
            <a:spLocks noChangeArrowheads="1"/>
          </p:cNvSpPr>
          <p:nvPr/>
        </p:nvSpPr>
        <p:spPr bwMode="auto">
          <a:xfrm>
            <a:off x="7353300" y="42563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47FEEC46-BC15-BC25-E2DD-25C39CF1E3D0}"/>
              </a:ext>
            </a:extLst>
          </p:cNvPr>
          <p:cNvGraphicFramePr>
            <a:graphicFrameLocks noChangeAspect="1"/>
          </p:cNvGraphicFramePr>
          <p:nvPr>
            <p:extLst>
              <p:ext uri="{D42A27DB-BD31-4B8C-83A1-F6EECF244321}">
                <p14:modId xmlns:p14="http://schemas.microsoft.com/office/powerpoint/2010/main" val="4098157094"/>
              </p:ext>
            </p:extLst>
          </p:nvPr>
        </p:nvGraphicFramePr>
        <p:xfrm>
          <a:off x="8004943" y="4446578"/>
          <a:ext cx="1972479" cy="556340"/>
        </p:xfrm>
        <a:graphic>
          <a:graphicData uri="http://schemas.openxmlformats.org/presentationml/2006/ole">
            <mc:AlternateContent xmlns:mc="http://schemas.openxmlformats.org/markup-compatibility/2006">
              <mc:Choice xmlns:v="urn:schemas-microsoft-com:vml" Requires="v">
                <p:oleObj name="Equation" r:id="rId11" imgW="990170" imgH="279279" progId="Equation.DSMT4">
                  <p:embed/>
                </p:oleObj>
              </mc:Choice>
              <mc:Fallback>
                <p:oleObj name="Equation" r:id="rId11" imgW="990170" imgH="279279"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4943" y="4446578"/>
                        <a:ext cx="1972479" cy="556340"/>
                      </a:xfrm>
                      <a:prstGeom prst="rect">
                        <a:avLst/>
                      </a:prstGeom>
                      <a:noFill/>
                      <a:ln>
                        <a:solidFill>
                          <a:schemeClr val="tx1"/>
                        </a:solidFill>
                      </a:ln>
                    </p:spPr>
                  </p:pic>
                </p:oleObj>
              </mc:Fallback>
            </mc:AlternateContent>
          </a:graphicData>
        </a:graphic>
      </p:graphicFrame>
      <p:sp>
        <p:nvSpPr>
          <p:cNvPr id="28" name="Rectangle 6">
            <a:extLst>
              <a:ext uri="{FF2B5EF4-FFF2-40B4-BE49-F238E27FC236}">
                <a16:creationId xmlns:a16="http://schemas.microsoft.com/office/drawing/2014/main" id="{049E9039-7085-E75E-662E-6372F1C96446}"/>
              </a:ext>
            </a:extLst>
          </p:cNvPr>
          <p:cNvSpPr>
            <a:spLocks noChangeArrowheads="1"/>
          </p:cNvSpPr>
          <p:nvPr/>
        </p:nvSpPr>
        <p:spPr bwMode="auto">
          <a:xfrm>
            <a:off x="6934200" y="527586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其中，</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graphicFrame>
        <p:nvGraphicFramePr>
          <p:cNvPr id="29" name="对象 28">
            <a:extLst>
              <a:ext uri="{FF2B5EF4-FFF2-40B4-BE49-F238E27FC236}">
                <a16:creationId xmlns:a16="http://schemas.microsoft.com/office/drawing/2014/main" id="{7F47B066-3DC9-4C4F-40CB-850B56DDDA89}"/>
              </a:ext>
            </a:extLst>
          </p:cNvPr>
          <p:cNvGraphicFramePr>
            <a:graphicFrameLocks noChangeAspect="1"/>
          </p:cNvGraphicFramePr>
          <p:nvPr>
            <p:extLst>
              <p:ext uri="{D42A27DB-BD31-4B8C-83A1-F6EECF244321}">
                <p14:modId xmlns:p14="http://schemas.microsoft.com/office/powerpoint/2010/main" val="3397441411"/>
              </p:ext>
            </p:extLst>
          </p:nvPr>
        </p:nvGraphicFramePr>
        <p:xfrm>
          <a:off x="7825217" y="5265601"/>
          <a:ext cx="1828800" cy="457200"/>
        </p:xfrm>
        <a:graphic>
          <a:graphicData uri="http://schemas.openxmlformats.org/presentationml/2006/ole">
            <mc:AlternateContent xmlns:mc="http://schemas.openxmlformats.org/markup-compatibility/2006">
              <mc:Choice xmlns:v="urn:schemas-microsoft-com:vml" Requires="v">
                <p:oleObj name="Equation" r:id="rId13" imgW="965200" imgH="241300" progId="Equation.DSMT4">
                  <p:embed/>
                </p:oleObj>
              </mc:Choice>
              <mc:Fallback>
                <p:oleObj name="Equation" r:id="rId13" imgW="965200" imgH="24130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25217" y="5265601"/>
                        <a:ext cx="1828800" cy="457200"/>
                      </a:xfrm>
                      <a:prstGeom prst="rect">
                        <a:avLst/>
                      </a:prstGeom>
                      <a:noFill/>
                    </p:spPr>
                  </p:pic>
                </p:oleObj>
              </mc:Fallback>
            </mc:AlternateContent>
          </a:graphicData>
        </a:graphic>
      </p:graphicFrame>
    </p:spTree>
    <p:extLst>
      <p:ext uri="{BB962C8B-B14F-4D97-AF65-F5344CB8AC3E}">
        <p14:creationId xmlns:p14="http://schemas.microsoft.com/office/powerpoint/2010/main" val="580483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E19D-4EE8-2308-399B-59BD71A06458}"/>
            </a:ext>
          </a:extLst>
        </p:cNvPr>
        <p:cNvGrpSpPr/>
        <p:nvPr/>
      </p:nvGrpSpPr>
      <p:grpSpPr>
        <a:xfrm>
          <a:off x="0" y="0"/>
          <a:ext cx="0" cy="0"/>
          <a:chOff x="0" y="0"/>
          <a:chExt cx="0" cy="0"/>
        </a:xfrm>
      </p:grpSpPr>
      <p:pic>
        <p:nvPicPr>
          <p:cNvPr id="305" name="图片 168">
            <a:extLst>
              <a:ext uri="{FF2B5EF4-FFF2-40B4-BE49-F238E27FC236}">
                <a16:creationId xmlns:a16="http://schemas.microsoft.com/office/drawing/2014/main" id="{679C4DA1-E7F9-782B-82F7-6BE82C54AB05}"/>
              </a:ext>
            </a:extLst>
          </p:cNvPr>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a:extLst>
              <a:ext uri="{FF2B5EF4-FFF2-40B4-BE49-F238E27FC236}">
                <a16:creationId xmlns:a16="http://schemas.microsoft.com/office/drawing/2014/main" id="{78545F20-E8FD-DDBC-A640-54B2A1317C46}"/>
              </a:ext>
            </a:extLst>
          </p:cNvPr>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a:extLst>
              <a:ext uri="{FF2B5EF4-FFF2-40B4-BE49-F238E27FC236}">
                <a16:creationId xmlns:a16="http://schemas.microsoft.com/office/drawing/2014/main" id="{7BB01032-509F-A35A-F11C-AF19E563E927}"/>
              </a:ext>
            </a:extLst>
          </p:cNvPr>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a:extLst>
              <a:ext uri="{FF2B5EF4-FFF2-40B4-BE49-F238E27FC236}">
                <a16:creationId xmlns:a16="http://schemas.microsoft.com/office/drawing/2014/main" id="{4798E747-42DF-F450-51D9-1738C20D303B}"/>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a:extLst>
              <a:ext uri="{FF2B5EF4-FFF2-40B4-BE49-F238E27FC236}">
                <a16:creationId xmlns:a16="http://schemas.microsoft.com/office/drawing/2014/main" id="{69504036-9DEF-1B2B-B95D-7C7A9E07E8D3}"/>
              </a:ext>
            </a:extLst>
          </p:cNvPr>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14" name="灯片编号占位符 2">
            <a:extLst>
              <a:ext uri="{FF2B5EF4-FFF2-40B4-BE49-F238E27FC236}">
                <a16:creationId xmlns:a16="http://schemas.microsoft.com/office/drawing/2014/main" id="{D3017DB4-7C8C-9E40-4486-D089E3EEF724}"/>
              </a:ext>
            </a:extLst>
          </p:cNvPr>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31</a:t>
            </a:fld>
            <a:endParaRPr lang="zh-MO" altLang="en-US" sz="1200" b="1" dirty="0">
              <a:solidFill>
                <a:prstClr val="black">
                  <a:tint val="75000"/>
                </a:prstClr>
              </a:solidFill>
              <a:latin typeface="HelveticaExt-Normal"/>
              <a:ea typeface="OPPOSans B"/>
            </a:endParaRPr>
          </a:p>
        </p:txBody>
      </p:sp>
      <p:sp>
        <p:nvSpPr>
          <p:cNvPr id="2" name="矩形: 圆角 25">
            <a:extLst>
              <a:ext uri="{FF2B5EF4-FFF2-40B4-BE49-F238E27FC236}">
                <a16:creationId xmlns:a16="http://schemas.microsoft.com/office/drawing/2014/main" id="{C66BEE68-B81B-0197-925C-0786E18926C8}"/>
              </a:ext>
            </a:extLst>
          </p:cNvPr>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a:extLst>
              <a:ext uri="{FF2B5EF4-FFF2-40B4-BE49-F238E27FC236}">
                <a16:creationId xmlns:a16="http://schemas.microsoft.com/office/drawing/2014/main" id="{EBAA9A75-EA50-052D-1D3C-C2A6756530AE}"/>
              </a:ext>
            </a:extLst>
          </p:cNvPr>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5" name="文字方塊 4">
            <a:extLst>
              <a:ext uri="{FF2B5EF4-FFF2-40B4-BE49-F238E27FC236}">
                <a16:creationId xmlns:a16="http://schemas.microsoft.com/office/drawing/2014/main" id="{22011C36-9ED6-37F7-A585-14C9E948281D}"/>
              </a:ext>
            </a:extLst>
          </p:cNvPr>
          <p:cNvSpPr txBox="1"/>
          <p:nvPr/>
        </p:nvSpPr>
        <p:spPr>
          <a:xfrm>
            <a:off x="881978" y="4701458"/>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满足的约束条件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0" name="文本框 12">
            <a:extLst>
              <a:ext uri="{FF2B5EF4-FFF2-40B4-BE49-F238E27FC236}">
                <a16:creationId xmlns:a16="http://schemas.microsoft.com/office/drawing/2014/main" id="{F20FF3E1-056F-917E-FB80-4FE50483ED57}"/>
              </a:ext>
            </a:extLst>
          </p:cNvPr>
          <p:cNvSpPr txBox="1"/>
          <p:nvPr/>
        </p:nvSpPr>
        <p:spPr>
          <a:xfrm>
            <a:off x="758142" y="1808392"/>
            <a:ext cx="10249382" cy="995306"/>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任务二</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风火联合发电系统日前</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日内两阶段协同优化调度</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的方法，将稳态大作业（</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3</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）中的随机优化任务改为两阶段鲁棒优化模型进行求解。。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文字方塊 11">
            <a:extLst>
              <a:ext uri="{FF2B5EF4-FFF2-40B4-BE49-F238E27FC236}">
                <a16:creationId xmlns:a16="http://schemas.microsoft.com/office/drawing/2014/main" id="{E0F87D88-49C0-54DE-A965-C4449AC85DF1}"/>
              </a:ext>
            </a:extLst>
          </p:cNvPr>
          <p:cNvSpPr txBox="1"/>
          <p:nvPr/>
        </p:nvSpPr>
        <p:spPr>
          <a:xfrm>
            <a:off x="824149" y="1225318"/>
            <a:ext cx="173046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dirty="0">
                <a:solidFill>
                  <a:srgbClr val="7030A0">
                    <a:alpha val="100000"/>
                  </a:srgbClr>
                </a:solidFill>
                <a:latin typeface="微软雅黑" panose="020B0503020204020204" charset="-122"/>
                <a:ea typeface="微软雅黑" panose="020B0503020204020204" charset="-122"/>
              </a:rPr>
              <a:t>子</a:t>
            </a:r>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问题编写</a:t>
            </a:r>
            <a:endParaRPr lang="zh-MO" altLang="en-US" sz="2400" dirty="0"/>
          </a:p>
        </p:txBody>
      </p:sp>
      <p:sp>
        <p:nvSpPr>
          <p:cNvPr id="9" name="文字方塊 4">
            <a:extLst>
              <a:ext uri="{FF2B5EF4-FFF2-40B4-BE49-F238E27FC236}">
                <a16:creationId xmlns:a16="http://schemas.microsoft.com/office/drawing/2014/main" id="{A3713F26-5EEB-B523-B46C-031ACBEC0499}"/>
              </a:ext>
            </a:extLst>
          </p:cNvPr>
          <p:cNvSpPr txBox="1"/>
          <p:nvPr/>
        </p:nvSpPr>
        <p:spPr>
          <a:xfrm>
            <a:off x="5852797" y="3130937"/>
            <a:ext cx="3858287" cy="646331"/>
          </a:xfrm>
          <a:prstGeom prst="rect">
            <a:avLst/>
          </a:prstGeom>
          <a:noFill/>
        </p:spPr>
        <p:txBody>
          <a:bodyPr wrap="square">
            <a:spAutoFit/>
          </a:bodyPr>
          <a:lstStyle/>
          <a:p>
            <a:r>
              <a:rPr lang="zh-CN" altLang="zh-CN" sz="1800" kern="100" dirty="0">
                <a:effectLst/>
                <a:latin typeface="+mj-ea"/>
                <a:ea typeface="+mj-ea"/>
                <a:cs typeface="Times New Roman" panose="02020603050405020304" pitchFamily="18" charset="0"/>
              </a:rPr>
              <a:t>其中考虑风力出力波动范围（本处取为</a:t>
            </a:r>
            <a:r>
              <a:rPr lang="en-US" altLang="zh-CN" sz="1800" kern="100" dirty="0">
                <a:effectLst/>
                <a:latin typeface="+mj-ea"/>
                <a:ea typeface="+mj-ea"/>
                <a:cs typeface="Times New Roman" panose="02020603050405020304" pitchFamily="18" charset="0"/>
              </a:rPr>
              <a:t>15%</a:t>
            </a:r>
            <a:r>
              <a:rPr lang="zh-CN" altLang="zh-CN" sz="1800" kern="100" dirty="0">
                <a:effectLst/>
                <a:latin typeface="+mj-ea"/>
                <a:ea typeface="+mj-ea"/>
                <a:cs typeface="Times New Roman" panose="02020603050405020304" pitchFamily="18" charset="0"/>
              </a:rPr>
              <a:t>），不确定集为</a:t>
            </a:r>
            <a:endParaRPr lang="zh-MO" altLang="en-US" dirty="0">
              <a:latin typeface="+mj-ea"/>
              <a:ea typeface="+mj-ea"/>
            </a:endParaRPr>
          </a:p>
        </p:txBody>
      </p:sp>
      <p:sp>
        <p:nvSpPr>
          <p:cNvPr id="15" name="文字方塊 4">
            <a:extLst>
              <a:ext uri="{FF2B5EF4-FFF2-40B4-BE49-F238E27FC236}">
                <a16:creationId xmlns:a16="http://schemas.microsoft.com/office/drawing/2014/main" id="{27113BD6-2C7F-83D6-8F97-2990C0A37FA5}"/>
              </a:ext>
            </a:extLst>
          </p:cNvPr>
          <p:cNvSpPr txBox="1"/>
          <p:nvPr/>
        </p:nvSpPr>
        <p:spPr>
          <a:xfrm>
            <a:off x="810959" y="2791478"/>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b="1" dirty="0">
                <a:solidFill>
                  <a:srgbClr val="7030A0">
                    <a:alpha val="100000"/>
                  </a:srgbClr>
                </a:solidFill>
                <a:latin typeface="微软雅黑" panose="020B0503020204020204" charset="-122"/>
                <a:ea typeface="微软雅黑" panose="020B0503020204020204" charset="-122"/>
              </a:rPr>
              <a:t>子问题编写</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5" name="Rectangle 4">
            <a:extLst>
              <a:ext uri="{FF2B5EF4-FFF2-40B4-BE49-F238E27FC236}">
                <a16:creationId xmlns:a16="http://schemas.microsoft.com/office/drawing/2014/main" id="{5CA92EC8-4E90-D672-D4AD-C2FBBF336964}"/>
              </a:ext>
            </a:extLst>
          </p:cNvPr>
          <p:cNvSpPr>
            <a:spLocks noChangeArrowheads="1"/>
          </p:cNvSpPr>
          <p:nvPr/>
        </p:nvSpPr>
        <p:spPr bwMode="auto">
          <a:xfrm>
            <a:off x="7353300" y="42563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CA6CD52B-6C5E-043D-3A5A-DB1DF9F73EF8}"/>
              </a:ext>
            </a:extLst>
          </p:cNvPr>
          <p:cNvGraphicFramePr>
            <a:graphicFrameLocks noChangeAspect="1"/>
          </p:cNvGraphicFramePr>
          <p:nvPr>
            <p:extLst>
              <p:ext uri="{D42A27DB-BD31-4B8C-83A1-F6EECF244321}">
                <p14:modId xmlns:p14="http://schemas.microsoft.com/office/powerpoint/2010/main" val="457210934"/>
              </p:ext>
            </p:extLst>
          </p:nvPr>
        </p:nvGraphicFramePr>
        <p:xfrm>
          <a:off x="1006803" y="3910108"/>
          <a:ext cx="3293743" cy="555819"/>
        </p:xfrm>
        <a:graphic>
          <a:graphicData uri="http://schemas.openxmlformats.org/presentationml/2006/ole">
            <mc:AlternateContent xmlns:mc="http://schemas.openxmlformats.org/markup-compatibility/2006">
              <mc:Choice xmlns:v="urn:schemas-microsoft-com:vml" Requires="v">
                <p:oleObj name="Equation" r:id="rId7" imgW="1523994" imgH="257049" progId="Equation.DSMT4">
                  <p:embed/>
                </p:oleObj>
              </mc:Choice>
              <mc:Fallback>
                <p:oleObj name="Equation" r:id="rId7" imgW="1523994" imgH="257049" progId="Equation.DSMT4">
                  <p:embed/>
                  <p:pic>
                    <p:nvPicPr>
                      <p:cNvPr id="0" name=""/>
                      <p:cNvPicPr/>
                      <p:nvPr/>
                    </p:nvPicPr>
                    <p:blipFill>
                      <a:blip r:embed="rId8"/>
                      <a:stretch>
                        <a:fillRect/>
                      </a:stretch>
                    </p:blipFill>
                    <p:spPr>
                      <a:xfrm>
                        <a:off x="1006803" y="3910108"/>
                        <a:ext cx="3293743" cy="555819"/>
                      </a:xfrm>
                      <a:prstGeom prst="rect">
                        <a:avLst/>
                      </a:prstGeom>
                      <a:ln>
                        <a:solidFill>
                          <a:schemeClr val="tx1"/>
                        </a:solidFill>
                      </a:ln>
                    </p:spPr>
                  </p:pic>
                </p:oleObj>
              </mc:Fallback>
            </mc:AlternateContent>
          </a:graphicData>
        </a:graphic>
      </p:graphicFrame>
      <p:graphicFrame>
        <p:nvGraphicFramePr>
          <p:cNvPr id="6" name="对象 5">
            <a:extLst>
              <a:ext uri="{FF2B5EF4-FFF2-40B4-BE49-F238E27FC236}">
                <a16:creationId xmlns:a16="http://schemas.microsoft.com/office/drawing/2014/main" id="{CBFABF7E-B353-BEE8-A699-7C6DA52F0D7C}"/>
              </a:ext>
            </a:extLst>
          </p:cNvPr>
          <p:cNvGraphicFramePr>
            <a:graphicFrameLocks noChangeAspect="1"/>
          </p:cNvGraphicFramePr>
          <p:nvPr>
            <p:extLst>
              <p:ext uri="{D42A27DB-BD31-4B8C-83A1-F6EECF244321}">
                <p14:modId xmlns:p14="http://schemas.microsoft.com/office/powerpoint/2010/main" val="966268662"/>
              </p:ext>
            </p:extLst>
          </p:nvPr>
        </p:nvGraphicFramePr>
        <p:xfrm>
          <a:off x="1080825" y="5167429"/>
          <a:ext cx="2947571" cy="803883"/>
        </p:xfrm>
        <a:graphic>
          <a:graphicData uri="http://schemas.openxmlformats.org/presentationml/2006/ole">
            <mc:AlternateContent xmlns:mc="http://schemas.openxmlformats.org/markup-compatibility/2006">
              <mc:Choice xmlns:v="urn:schemas-microsoft-com:vml" Requires="v">
                <p:oleObj name="Equation" r:id="rId9" imgW="1781413" imgH="485657" progId="Equation.DSMT4">
                  <p:embed/>
                </p:oleObj>
              </mc:Choice>
              <mc:Fallback>
                <p:oleObj name="Equation" r:id="rId9" imgW="1781413" imgH="485657" progId="Equation.DSMT4">
                  <p:embed/>
                  <p:pic>
                    <p:nvPicPr>
                      <p:cNvPr id="0" name=""/>
                      <p:cNvPicPr/>
                      <p:nvPr/>
                    </p:nvPicPr>
                    <p:blipFill>
                      <a:blip r:embed="rId10"/>
                      <a:stretch>
                        <a:fillRect/>
                      </a:stretch>
                    </p:blipFill>
                    <p:spPr>
                      <a:xfrm>
                        <a:off x="1080825" y="5167429"/>
                        <a:ext cx="2947571" cy="803883"/>
                      </a:xfrm>
                      <a:prstGeom prst="rect">
                        <a:avLst/>
                      </a:prstGeom>
                      <a:ln>
                        <a:solidFill>
                          <a:schemeClr val="tx1"/>
                        </a:solidFill>
                      </a:ln>
                    </p:spPr>
                  </p:pic>
                </p:oleObj>
              </mc:Fallback>
            </mc:AlternateContent>
          </a:graphicData>
        </a:graphic>
      </p:graphicFrame>
      <p:graphicFrame>
        <p:nvGraphicFramePr>
          <p:cNvPr id="16" name="对象 15">
            <a:extLst>
              <a:ext uri="{FF2B5EF4-FFF2-40B4-BE49-F238E27FC236}">
                <a16:creationId xmlns:a16="http://schemas.microsoft.com/office/drawing/2014/main" id="{DF3F90BD-53FB-2505-3FCF-5EAE19999459}"/>
              </a:ext>
            </a:extLst>
          </p:cNvPr>
          <p:cNvGraphicFramePr>
            <a:graphicFrameLocks noChangeAspect="1"/>
          </p:cNvGraphicFramePr>
          <p:nvPr>
            <p:extLst>
              <p:ext uri="{D42A27DB-BD31-4B8C-83A1-F6EECF244321}">
                <p14:modId xmlns:p14="http://schemas.microsoft.com/office/powerpoint/2010/main" val="725118396"/>
              </p:ext>
            </p:extLst>
          </p:nvPr>
        </p:nvGraphicFramePr>
        <p:xfrm>
          <a:off x="5852798" y="3928967"/>
          <a:ext cx="5332400" cy="1386098"/>
        </p:xfrm>
        <a:graphic>
          <a:graphicData uri="http://schemas.openxmlformats.org/presentationml/2006/ole">
            <mc:AlternateContent xmlns:mc="http://schemas.openxmlformats.org/markup-compatibility/2006">
              <mc:Choice xmlns:v="urn:schemas-microsoft-com:vml" Requires="v">
                <p:oleObj name="Equation" r:id="rId11" imgW="3114952" imgH="809669" progId="Equation.DSMT4">
                  <p:embed/>
                </p:oleObj>
              </mc:Choice>
              <mc:Fallback>
                <p:oleObj name="Equation" r:id="rId11" imgW="3114952" imgH="809669" progId="Equation.DSMT4">
                  <p:embed/>
                  <p:pic>
                    <p:nvPicPr>
                      <p:cNvPr id="0" name=""/>
                      <p:cNvPicPr/>
                      <p:nvPr/>
                    </p:nvPicPr>
                    <p:blipFill>
                      <a:blip r:embed="rId12"/>
                      <a:stretch>
                        <a:fillRect/>
                      </a:stretch>
                    </p:blipFill>
                    <p:spPr>
                      <a:xfrm>
                        <a:off x="5852798" y="3928967"/>
                        <a:ext cx="5332400" cy="1386098"/>
                      </a:xfrm>
                      <a:prstGeom prst="rect">
                        <a:avLst/>
                      </a:prstGeom>
                      <a:ln>
                        <a:solidFill>
                          <a:schemeClr val="tx1"/>
                        </a:solidFill>
                      </a:ln>
                    </p:spPr>
                  </p:pic>
                </p:oleObj>
              </mc:Fallback>
            </mc:AlternateContent>
          </a:graphicData>
        </a:graphic>
      </p:graphicFrame>
      <p:sp>
        <p:nvSpPr>
          <p:cNvPr id="18" name="文本框 17">
            <a:extLst>
              <a:ext uri="{FF2B5EF4-FFF2-40B4-BE49-F238E27FC236}">
                <a16:creationId xmlns:a16="http://schemas.microsoft.com/office/drawing/2014/main" id="{29577228-9D9D-03D5-31A7-914DF2DD2D08}"/>
              </a:ext>
            </a:extLst>
          </p:cNvPr>
          <p:cNvSpPr txBox="1"/>
          <p:nvPr/>
        </p:nvSpPr>
        <p:spPr>
          <a:xfrm>
            <a:off x="1006803" y="3169833"/>
            <a:ext cx="3734039" cy="646331"/>
          </a:xfrm>
          <a:prstGeom prst="rect">
            <a:avLst/>
          </a:prstGeom>
          <a:noFill/>
        </p:spPr>
        <p:txBody>
          <a:bodyPr wrap="square">
            <a:spAutoFit/>
          </a:bodyPr>
          <a:lstStyle/>
          <a:p>
            <a:r>
              <a:rPr lang="zh-CN" altLang="en-US" kern="100" dirty="0">
                <a:latin typeface="+mj-ea"/>
                <a:ea typeface="+mj-ea"/>
                <a:cs typeface="Times New Roman" panose="02020603050405020304" pitchFamily="18" charset="0"/>
              </a:rPr>
              <a:t>由于题目给予条件不多，所以可以将子问题写成</a:t>
            </a:r>
            <a:endParaRPr lang="zh-MO" altLang="en-US" dirty="0">
              <a:latin typeface="+mj-ea"/>
              <a:ea typeface="+mj-ea"/>
            </a:endParaRPr>
          </a:p>
        </p:txBody>
      </p:sp>
    </p:spTree>
    <p:extLst>
      <p:ext uri="{BB962C8B-B14F-4D97-AF65-F5344CB8AC3E}">
        <p14:creationId xmlns:p14="http://schemas.microsoft.com/office/powerpoint/2010/main" val="13501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54E8-35C1-7E2A-1EA5-3B05EB5F7E72}"/>
            </a:ext>
          </a:extLst>
        </p:cNvPr>
        <p:cNvGrpSpPr/>
        <p:nvPr/>
      </p:nvGrpSpPr>
      <p:grpSpPr>
        <a:xfrm>
          <a:off x="0" y="0"/>
          <a:ext cx="0" cy="0"/>
          <a:chOff x="0" y="0"/>
          <a:chExt cx="0" cy="0"/>
        </a:xfrm>
      </p:grpSpPr>
      <p:pic>
        <p:nvPicPr>
          <p:cNvPr id="305" name="图片 168">
            <a:extLst>
              <a:ext uri="{FF2B5EF4-FFF2-40B4-BE49-F238E27FC236}">
                <a16:creationId xmlns:a16="http://schemas.microsoft.com/office/drawing/2014/main" id="{718BF13A-4B3A-8105-EE3F-26490F822CAC}"/>
              </a:ext>
            </a:extLst>
          </p:cNvPr>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a:extLst>
              <a:ext uri="{FF2B5EF4-FFF2-40B4-BE49-F238E27FC236}">
                <a16:creationId xmlns:a16="http://schemas.microsoft.com/office/drawing/2014/main" id="{274BE334-DAE9-64D1-828D-1C2DF74502FD}"/>
              </a:ext>
            </a:extLst>
          </p:cNvPr>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a:extLst>
              <a:ext uri="{FF2B5EF4-FFF2-40B4-BE49-F238E27FC236}">
                <a16:creationId xmlns:a16="http://schemas.microsoft.com/office/drawing/2014/main" id="{C92E472A-BFE7-DFB9-B68C-0A364113201C}"/>
              </a:ext>
            </a:extLst>
          </p:cNvPr>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a:extLst>
              <a:ext uri="{FF2B5EF4-FFF2-40B4-BE49-F238E27FC236}">
                <a16:creationId xmlns:a16="http://schemas.microsoft.com/office/drawing/2014/main" id="{E15857DF-3CCC-19B7-FE7D-0D598B49A525}"/>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a:extLst>
              <a:ext uri="{FF2B5EF4-FFF2-40B4-BE49-F238E27FC236}">
                <a16:creationId xmlns:a16="http://schemas.microsoft.com/office/drawing/2014/main" id="{628C1E07-4B24-4D9E-6BD8-2025AFCDDC14}"/>
              </a:ext>
            </a:extLst>
          </p:cNvPr>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(4)</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：鲁棒优化</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14" name="灯片编号占位符 2">
            <a:extLst>
              <a:ext uri="{FF2B5EF4-FFF2-40B4-BE49-F238E27FC236}">
                <a16:creationId xmlns:a16="http://schemas.microsoft.com/office/drawing/2014/main" id="{D00FAD5F-C593-90F3-3C35-0F3457F73F5B}"/>
              </a:ext>
            </a:extLst>
          </p:cNvPr>
          <p:cNvSpPr txBox="1"/>
          <p:nvPr/>
        </p:nvSpPr>
        <p:spPr>
          <a:xfrm>
            <a:off x="9325779" y="6057963"/>
            <a:ext cx="27432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C7EE5D8-6200-46CA-A960-1DA5B550D24A}" type="slidenum">
              <a:rPr lang="en-US" altLang="zh-MO" smtClean="0"/>
              <a:t>32</a:t>
            </a:fld>
            <a:endParaRPr lang="zh-MO" altLang="en-US" sz="1200" b="1" dirty="0">
              <a:solidFill>
                <a:prstClr val="black">
                  <a:tint val="75000"/>
                </a:prstClr>
              </a:solidFill>
              <a:latin typeface="HelveticaExt-Normal"/>
              <a:ea typeface="OPPOSans B"/>
            </a:endParaRPr>
          </a:p>
        </p:txBody>
      </p:sp>
      <p:sp>
        <p:nvSpPr>
          <p:cNvPr id="2" name="矩形: 圆角 25">
            <a:extLst>
              <a:ext uri="{FF2B5EF4-FFF2-40B4-BE49-F238E27FC236}">
                <a16:creationId xmlns:a16="http://schemas.microsoft.com/office/drawing/2014/main" id="{78D7EBD3-9D54-3508-3999-7CE296DBFF29}"/>
              </a:ext>
            </a:extLst>
          </p:cNvPr>
          <p:cNvSpPr/>
          <p:nvPr/>
        </p:nvSpPr>
        <p:spPr>
          <a:xfrm>
            <a:off x="4116552" y="128862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4" name="矩形: 圆角 25">
            <a:extLst>
              <a:ext uri="{FF2B5EF4-FFF2-40B4-BE49-F238E27FC236}">
                <a16:creationId xmlns:a16="http://schemas.microsoft.com/office/drawing/2014/main" id="{C674D595-60E7-4705-0E3E-642ACF6A6785}"/>
              </a:ext>
            </a:extLst>
          </p:cNvPr>
          <p:cNvSpPr/>
          <p:nvPr/>
        </p:nvSpPr>
        <p:spPr>
          <a:xfrm>
            <a:off x="6148726" y="1288629"/>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10" name="文本框 12">
            <a:extLst>
              <a:ext uri="{FF2B5EF4-FFF2-40B4-BE49-F238E27FC236}">
                <a16:creationId xmlns:a16="http://schemas.microsoft.com/office/drawing/2014/main" id="{4AC01A0F-E018-744A-1154-0D1744D0925E}"/>
              </a:ext>
            </a:extLst>
          </p:cNvPr>
          <p:cNvSpPr txBox="1"/>
          <p:nvPr/>
        </p:nvSpPr>
        <p:spPr>
          <a:xfrm>
            <a:off x="758142" y="1808392"/>
            <a:ext cx="10249382" cy="995306"/>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任务二</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请根据论文</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微电网两阶段鲁棒优化经济调度方法</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风火联合发电系统日前</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日内两阶段协同优化调度</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的方法，将稳态大作业（</a:t>
            </a:r>
            <a:r>
              <a:rPr lang="en-US" altLang="zh-CN"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3</a:t>
            </a: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）中的随机优化任务改为两阶段鲁棒优化模型进行求解。。</a:t>
            </a:r>
            <a:endParaRPr lang="zh-CN" altLang="en-US"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5" name="文字方塊 4">
            <a:extLst>
              <a:ext uri="{FF2B5EF4-FFF2-40B4-BE49-F238E27FC236}">
                <a16:creationId xmlns:a16="http://schemas.microsoft.com/office/drawing/2014/main" id="{0B701BE6-1390-3AF8-2AEF-2C41E8FD9F2F}"/>
              </a:ext>
            </a:extLst>
          </p:cNvPr>
          <p:cNvSpPr txBox="1"/>
          <p:nvPr/>
        </p:nvSpPr>
        <p:spPr>
          <a:xfrm>
            <a:off x="810959" y="2791478"/>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b="1" dirty="0">
                <a:solidFill>
                  <a:srgbClr val="7030A0">
                    <a:alpha val="100000"/>
                  </a:srgbClr>
                </a:solidFill>
                <a:latin typeface="微软雅黑" panose="020B0503020204020204" charset="-122"/>
                <a:ea typeface="微软雅黑" panose="020B0503020204020204" charset="-122"/>
              </a:rPr>
              <a:t>风力出力情况</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5" name="Rectangle 4">
            <a:extLst>
              <a:ext uri="{FF2B5EF4-FFF2-40B4-BE49-F238E27FC236}">
                <a16:creationId xmlns:a16="http://schemas.microsoft.com/office/drawing/2014/main" id="{A9B23C0F-5F9C-28A2-C281-4D6161469E0B}"/>
              </a:ext>
            </a:extLst>
          </p:cNvPr>
          <p:cNvSpPr>
            <a:spLocks noChangeArrowheads="1"/>
          </p:cNvSpPr>
          <p:nvPr/>
        </p:nvSpPr>
        <p:spPr bwMode="auto">
          <a:xfrm>
            <a:off x="7353300" y="42563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圆角 25">
            <a:extLst>
              <a:ext uri="{FF2B5EF4-FFF2-40B4-BE49-F238E27FC236}">
                <a16:creationId xmlns:a16="http://schemas.microsoft.com/office/drawing/2014/main" id="{04D19D10-86EC-1823-995C-D812460BF179}"/>
              </a:ext>
            </a:extLst>
          </p:cNvPr>
          <p:cNvSpPr/>
          <p:nvPr/>
        </p:nvSpPr>
        <p:spPr>
          <a:xfrm>
            <a:off x="6148726" y="128862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13" name="矩形: 圆角 25">
            <a:extLst>
              <a:ext uri="{FF2B5EF4-FFF2-40B4-BE49-F238E27FC236}">
                <a16:creationId xmlns:a16="http://schemas.microsoft.com/office/drawing/2014/main" id="{2ED271D3-5B44-6277-612B-B40138B859FF}"/>
              </a:ext>
            </a:extLst>
          </p:cNvPr>
          <p:cNvSpPr/>
          <p:nvPr/>
        </p:nvSpPr>
        <p:spPr>
          <a:xfrm>
            <a:off x="4116552" y="1288628"/>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17" name="图片 16">
            <a:extLst>
              <a:ext uri="{FF2B5EF4-FFF2-40B4-BE49-F238E27FC236}">
                <a16:creationId xmlns:a16="http://schemas.microsoft.com/office/drawing/2014/main" id="{FF861503-882E-E819-5550-BF02FC907036}"/>
              </a:ext>
            </a:extLst>
          </p:cNvPr>
          <p:cNvPicPr>
            <a:picLocks noChangeAspect="1"/>
          </p:cNvPicPr>
          <p:nvPr/>
        </p:nvPicPr>
        <p:blipFill>
          <a:blip r:embed="rId7"/>
          <a:stretch>
            <a:fillRect/>
          </a:stretch>
        </p:blipFill>
        <p:spPr>
          <a:xfrm>
            <a:off x="506002" y="3304349"/>
            <a:ext cx="5642724" cy="2753614"/>
          </a:xfrm>
          <a:prstGeom prst="rect">
            <a:avLst/>
          </a:prstGeom>
          <a:ln>
            <a:solidFill>
              <a:srgbClr val="000000"/>
            </a:solidFill>
          </a:ln>
        </p:spPr>
      </p:pic>
      <p:sp>
        <p:nvSpPr>
          <p:cNvPr id="19" name="文字方塊 4">
            <a:extLst>
              <a:ext uri="{FF2B5EF4-FFF2-40B4-BE49-F238E27FC236}">
                <a16:creationId xmlns:a16="http://schemas.microsoft.com/office/drawing/2014/main" id="{7020C7B0-CA4C-B116-E001-9C315A7831CB}"/>
              </a:ext>
            </a:extLst>
          </p:cNvPr>
          <p:cNvSpPr txBox="1"/>
          <p:nvPr/>
        </p:nvSpPr>
        <p:spPr>
          <a:xfrm>
            <a:off x="6148726" y="2791478"/>
            <a:ext cx="3858864"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机组出力及成本</a:t>
            </a:r>
            <a:r>
              <a:rPr lang="zh-CN" altLang="en-US" b="1" dirty="0">
                <a:solidFill>
                  <a:srgbClr val="7030A0">
                    <a:alpha val="100000"/>
                  </a:srgbClr>
                </a:solidFill>
                <a:latin typeface="微软雅黑" panose="020B0503020204020204" charset="-122"/>
                <a:ea typeface="微软雅黑" panose="020B0503020204020204" charset="-122"/>
              </a:rPr>
              <a:t>求解情况</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20" name="图片 19">
            <a:extLst>
              <a:ext uri="{FF2B5EF4-FFF2-40B4-BE49-F238E27FC236}">
                <a16:creationId xmlns:a16="http://schemas.microsoft.com/office/drawing/2014/main" id="{F4D5AA33-A3DA-9588-98B1-BB910847BCB3}"/>
              </a:ext>
            </a:extLst>
          </p:cNvPr>
          <p:cNvPicPr>
            <a:picLocks noChangeAspect="1"/>
          </p:cNvPicPr>
          <p:nvPr/>
        </p:nvPicPr>
        <p:blipFill>
          <a:blip r:embed="rId8"/>
          <a:stretch>
            <a:fillRect/>
          </a:stretch>
        </p:blipFill>
        <p:spPr>
          <a:xfrm>
            <a:off x="6467200" y="5768636"/>
            <a:ext cx="3238775" cy="633674"/>
          </a:xfrm>
          <a:prstGeom prst="rect">
            <a:avLst/>
          </a:prstGeom>
        </p:spPr>
      </p:pic>
      <p:pic>
        <p:nvPicPr>
          <p:cNvPr id="21" name="图片 20">
            <a:extLst>
              <a:ext uri="{FF2B5EF4-FFF2-40B4-BE49-F238E27FC236}">
                <a16:creationId xmlns:a16="http://schemas.microsoft.com/office/drawing/2014/main" id="{E6566262-097C-1F8B-A666-740269EDD018}"/>
              </a:ext>
            </a:extLst>
          </p:cNvPr>
          <p:cNvPicPr>
            <a:picLocks noChangeAspect="1"/>
          </p:cNvPicPr>
          <p:nvPr/>
        </p:nvPicPr>
        <p:blipFill>
          <a:blip r:embed="rId9"/>
          <a:stretch>
            <a:fillRect/>
          </a:stretch>
        </p:blipFill>
        <p:spPr>
          <a:xfrm>
            <a:off x="6467200" y="3201319"/>
            <a:ext cx="4581525" cy="2331471"/>
          </a:xfrm>
          <a:prstGeom prst="rect">
            <a:avLst/>
          </a:prstGeom>
          <a:ln>
            <a:solidFill>
              <a:srgbClr val="000000"/>
            </a:solidFill>
          </a:ln>
        </p:spPr>
      </p:pic>
      <p:sp>
        <p:nvSpPr>
          <p:cNvPr id="23" name="文本框 22">
            <a:extLst>
              <a:ext uri="{FF2B5EF4-FFF2-40B4-BE49-F238E27FC236}">
                <a16:creationId xmlns:a16="http://schemas.microsoft.com/office/drawing/2014/main" id="{189F548C-BC58-CBDF-69CA-E2FBAC5A7A76}"/>
              </a:ext>
            </a:extLst>
          </p:cNvPr>
          <p:cNvSpPr txBox="1"/>
          <p:nvPr/>
        </p:nvSpPr>
        <p:spPr>
          <a:xfrm>
            <a:off x="9791700" y="5734749"/>
            <a:ext cx="7315200" cy="738664"/>
          </a:xfrm>
          <a:prstGeom prst="rect">
            <a:avLst/>
          </a:prstGeom>
          <a:noFill/>
        </p:spPr>
        <p:txBody>
          <a:bodyPr wrap="square">
            <a:spAutoFit/>
          </a:bodyPr>
          <a:lstStyle/>
          <a:p>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发电成本为</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r>
              <a:rPr lang="en-US" altLang="zh-CN" sz="2400" b="0" i="0" u="none" strike="noStrike" dirty="0">
                <a:solidFill>
                  <a:srgbClr val="FF0000"/>
                </a:solidFill>
                <a:latin typeface="微软雅黑" panose="020B0503020204020204" charset="-122"/>
                <a:ea typeface="微软雅黑" panose="020B0503020204020204" charset="-122"/>
                <a:cs typeface="+mn-cs"/>
              </a:rPr>
              <a:t>¥2</a:t>
            </a:r>
            <a:r>
              <a:rPr lang="en-US" altLang="zh-CN" sz="2400" dirty="0">
                <a:solidFill>
                  <a:srgbClr val="FF0000"/>
                </a:solidFill>
                <a:latin typeface="微软雅黑" panose="020B0503020204020204" charset="-122"/>
                <a:ea typeface="微软雅黑" panose="020B0503020204020204" charset="-122"/>
              </a:rPr>
              <a:t>1070</a:t>
            </a:r>
            <a:r>
              <a:rPr lang="en-US" altLang="zh-CN" sz="2400" b="0" i="0" u="none" strike="noStrike" dirty="0">
                <a:solidFill>
                  <a:srgbClr val="FF0000"/>
                </a:solidFill>
                <a:latin typeface="微软雅黑" panose="020B0503020204020204" charset="-122"/>
                <a:ea typeface="微软雅黑" panose="020B0503020204020204" charset="-122"/>
                <a:cs typeface="+mn-cs"/>
              </a:rPr>
              <a:t>.52</a:t>
            </a:r>
            <a:endParaRPr lang="zh-CN" altLang="en-US" dirty="0"/>
          </a:p>
        </p:txBody>
      </p:sp>
    </p:spTree>
    <p:extLst>
      <p:ext uri="{BB962C8B-B14F-4D97-AF65-F5344CB8AC3E}">
        <p14:creationId xmlns:p14="http://schemas.microsoft.com/office/powerpoint/2010/main" val="1917068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59"/>
          <p:cNvSpPr/>
          <p:nvPr/>
        </p:nvSpPr>
        <p:spPr>
          <a:xfrm>
            <a:off x="-17148" y="-15896"/>
            <a:ext cx="12227495" cy="6050360"/>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73" name="图形 10"/>
          <p:cNvGrpSpPr/>
          <p:nvPr/>
        </p:nvGrpSpPr>
        <p:grpSpPr>
          <a:xfrm rot="1911398" flipH="1">
            <a:off x="-5714437" y="337485"/>
            <a:ext cx="18785954" cy="9463205"/>
            <a:chOff x="1364551" y="1662116"/>
            <a:chExt cx="9464325" cy="3530151"/>
          </a:xfrm>
          <a:noFill/>
        </p:grpSpPr>
        <p:sp>
          <p:nvSpPr>
            <p:cNvPr id="274"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5"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6"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7"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8"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79"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0"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1"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2"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3"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4"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5"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6"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7"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8"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89"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0"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1"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2"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3"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4"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5"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296"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grpSp>
      <p:grpSp>
        <p:nvGrpSpPr>
          <p:cNvPr id="297" name="组合 108"/>
          <p:cNvGrpSpPr/>
          <p:nvPr/>
        </p:nvGrpSpPr>
        <p:grpSpPr>
          <a:xfrm>
            <a:off x="677309" y="1070728"/>
            <a:ext cx="3001231" cy="923425"/>
            <a:chOff x="9730702" y="211219"/>
            <a:chExt cx="2374282" cy="701101"/>
          </a:xfrm>
        </p:grpSpPr>
        <p:pic>
          <p:nvPicPr>
            <p:cNvPr id="298" name="图片 109"/>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Lst>
            </a:blip>
            <a:stretch>
              <a:fillRect/>
            </a:stretch>
          </p:blipFill>
          <p:spPr>
            <a:xfrm>
              <a:off x="9730702" y="211219"/>
              <a:ext cx="665681" cy="665680"/>
            </a:xfrm>
            <a:prstGeom prst="rect">
              <a:avLst/>
            </a:prstGeom>
          </p:spPr>
        </p:pic>
        <p:pic>
          <p:nvPicPr>
            <p:cNvPr id="299" name="图片 110"/>
            <p:cNvPicPr>
              <a:picLocks noChangeAspect="1"/>
            </p:cNvPicPr>
            <p:nvPr/>
          </p:nvPicPr>
          <p:blipFill rotWithShape="1">
            <a:blip r:embed="rId5" cstate="screen">
              <a:biLevel thresh="25000"/>
            </a:blip>
            <a:srcRect/>
            <a:stretch>
              <a:fillRect/>
            </a:stretch>
          </p:blipFill>
          <p:spPr>
            <a:xfrm>
              <a:off x="10483399" y="211219"/>
              <a:ext cx="1621585" cy="701101"/>
            </a:xfrm>
            <a:prstGeom prst="rect">
              <a:avLst/>
            </a:prstGeom>
          </p:spPr>
        </p:pic>
      </p:grpSp>
      <p:sp>
        <p:nvSpPr>
          <p:cNvPr id="300" name="文本框 115"/>
          <p:cNvSpPr txBox="1"/>
          <p:nvPr/>
        </p:nvSpPr>
        <p:spPr>
          <a:xfrm>
            <a:off x="677309" y="2387721"/>
            <a:ext cx="8793417" cy="10147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prstClr val="white"/>
                </a:solidFill>
                <a:effectLst>
                  <a:outerShdw blurRad="38100" dist="38100" dir="2700000" algn="tl">
                    <a:srgbClr val="000000">
                      <a:alpha val="43137"/>
                    </a:srgbClr>
                  </a:outerShdw>
                </a:effectLst>
                <a:cs typeface="+mn-ea"/>
                <a:sym typeface="+mn-lt"/>
              </a:rPr>
              <a:t>谢谢！</a:t>
            </a:r>
            <a:endParaRPr dirty="0"/>
          </a:p>
        </p:txBody>
      </p:sp>
      <p:cxnSp>
        <p:nvCxnSpPr>
          <p:cNvPr id="301" name="直接连接符 116"/>
          <p:cNvCxnSpPr/>
          <p:nvPr/>
        </p:nvCxnSpPr>
        <p:spPr>
          <a:xfrm>
            <a:off x="677309" y="2107150"/>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2" name="文本框 121"/>
          <p:cNvSpPr txBox="1"/>
          <p:nvPr/>
        </p:nvSpPr>
        <p:spPr>
          <a:xfrm>
            <a:off x="677309" y="3420366"/>
            <a:ext cx="7491262" cy="7067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600" dirty="0">
                <a:solidFill>
                  <a:schemeClr val="bg1"/>
                </a:solidFill>
                <a:effectLst>
                  <a:outerShdw blurRad="38100" dist="38100" dir="2700000" algn="tl">
                    <a:srgbClr val="000000">
                      <a:alpha val="43137"/>
                    </a:srgbClr>
                  </a:outerShdw>
                </a:effectLst>
                <a:cs typeface="+mn-ea"/>
                <a:sym typeface="+mn-lt"/>
              </a:rPr>
              <a:t>请批评指正！</a:t>
            </a:r>
            <a:endParaRPr dirty="0"/>
          </a:p>
        </p:txBody>
      </p:sp>
      <p:sp>
        <p:nvSpPr>
          <p:cNvPr id="303" name="灯片编号占位符 1"/>
          <p:cNvSpPr>
            <a:spLocks noGrp="1"/>
          </p:cNvSpPr>
          <p:nvPr>
            <p:ph type="sldNum" sz="quarter" idx="12"/>
          </p:nvPr>
        </p:nvSpPr>
        <p:spPr/>
        <p:txBody>
          <a:bodyPr/>
          <a:lstStyle/>
          <a:p>
            <a:fld id="{045CC601-7129-4E41-8F55-52C3B7702D05}" type="slidenum">
              <a:rPr/>
              <a:t>33</a:t>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根据所给算例文件及参数，建立多时段经济调度模型并求解，要求结果中给出总运行成本、各机组出力情况、模型求解速度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pic>
        <p:nvPicPr>
          <p:cNvPr id="2" name="圖片 1" descr="一張含有 文字, 圖表, 方案, 行 的圖片&#10;&#10;AI 產生的內容可能不正確。"/>
          <p:cNvPicPr>
            <a:picLocks noChangeAspect="1"/>
          </p:cNvPicPr>
          <p:nvPr/>
        </p:nvPicPr>
        <p:blipFill>
          <a:blip r:embed="rId7"/>
          <a:stretch>
            <a:fillRect/>
          </a:stretch>
        </p:blipFill>
        <p:spPr>
          <a:xfrm>
            <a:off x="824149" y="2689345"/>
            <a:ext cx="5465103" cy="3968035"/>
          </a:xfrm>
          <a:prstGeom prst="rect">
            <a:avLst/>
          </a:prstGeom>
          <a:ln>
            <a:solidFill>
              <a:schemeClr val="tx1"/>
            </a:solidFill>
          </a:ln>
        </p:spPr>
      </p:pic>
      <p:sp>
        <p:nvSpPr>
          <p:cNvPr id="3" name="文字方塊 2"/>
          <p:cNvSpPr txBox="1"/>
          <p:nvPr/>
        </p:nvSpPr>
        <p:spPr>
          <a:xfrm>
            <a:off x="6482157" y="2764385"/>
            <a:ext cx="4780010" cy="493776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25904$</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b="0" i="0" u="none" strike="noStrike" dirty="0">
                <a:solidFill>
                  <a:srgbClr val="FF0000"/>
                </a:solidFill>
                <a:latin typeface="微软雅黑" panose="020B0503020204020204" charset="-122"/>
                <a:ea typeface="微软雅黑" panose="020B0503020204020204" charset="-122"/>
                <a:cs typeface="+mn-cs"/>
              </a:rPr>
              <a:t>0.12270</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dirty="0"/>
          </a:p>
        </p:txBody>
      </p:sp>
      <p:sp>
        <p:nvSpPr>
          <p:cNvPr id="4" name="矩形: 圆角 25"/>
          <p:cNvSpPr/>
          <p:nvPr/>
        </p:nvSpPr>
        <p:spPr>
          <a:xfrm>
            <a:off x="5037331" y="125369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382564" y="1808214"/>
            <a:ext cx="5165750"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探索潮流约束和爬坡约束对运行结果的影响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6759949" y="2694937"/>
            <a:ext cx="4780010" cy="230428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如果没有爬坡约束，最优解就是</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96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个独立问题的最优解的叠加。如果有爬坡约束，最优解不会优于没有爬坡约束。</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随着爬坡率的增大，最小化系统运行成本越来越小。当爬坡率为</a:t>
            </a:r>
            <a:r>
              <a:rPr lang="en-US" altLang="zh-CN" sz="2400" b="0" i="0" u="none" strike="noStrike" dirty="0">
                <a:solidFill>
                  <a:srgbClr val="FF0000"/>
                </a:solidFill>
                <a:latin typeface="微软雅黑" panose="020B0503020204020204" charset="-122"/>
                <a:ea typeface="微软雅黑" panose="020B0503020204020204" charset="-122"/>
                <a:cs typeface="+mn-cs"/>
              </a:rPr>
              <a:t>0.5</a:t>
            </a:r>
            <a:r>
              <a:rPr lang="zh-CN" altLang="en-US" sz="2400" b="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最大出力时，可以认为已经达到最优解。</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en-US" altLang="zh-CN" dirty="0">
              <a:solidFill>
                <a:schemeClr val="tx1">
                  <a:alpha val="100000"/>
                </a:schemeClr>
              </a:solidFill>
              <a:latin typeface="微软雅黑" panose="020B0503020204020204" charset="-122"/>
              <a:ea typeface="微软雅黑" panose="020B0503020204020204" charset="-122"/>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减小爬坡约束会朝着偏离最优解的方向发展。但爬坡率不能减小到</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，同时爬坡约束不能过小，在</a:t>
            </a:r>
            <a:r>
              <a:rPr lang="en-US" altLang="zh-CN" sz="2400" i="0" u="none" strike="noStrike" dirty="0">
                <a:solidFill>
                  <a:srgbClr val="FF0000"/>
                </a:solidFill>
                <a:latin typeface="微软雅黑" panose="020B0503020204020204" charset="-122"/>
                <a:ea typeface="微软雅黑" panose="020B0503020204020204" charset="-122"/>
                <a:cs typeface="+mn-cs"/>
              </a:rPr>
              <a:t>0.08</a:t>
            </a:r>
            <a:r>
              <a:rPr lang="zh-CN" altLang="en-US" sz="2400" i="0" u="none" strike="noStrike" dirty="0">
                <a:solidFill>
                  <a:srgbClr val="FF0000"/>
                </a:solidFill>
                <a:latin typeface="微软雅黑" panose="020B0503020204020204" charset="-122"/>
                <a:ea typeface="微软雅黑" panose="020B0503020204020204" charset="-122"/>
                <a:cs typeface="+mn-cs"/>
              </a:rPr>
              <a:t>倍</a:t>
            </a:r>
            <a:r>
              <a:rPr lang="zh-CN" altLang="en-US" b="0" i="0" u="none" strike="noStrike" dirty="0">
                <a:solidFill>
                  <a:schemeClr val="tx1">
                    <a:alpha val="100000"/>
                  </a:schemeClr>
                </a:solidFill>
                <a:latin typeface="微软雅黑" panose="020B0503020204020204" charset="-122"/>
                <a:ea typeface="微软雅黑" panose="020B0503020204020204" charset="-122"/>
                <a:cs typeface="+mn-cs"/>
              </a:rPr>
              <a:t>最大出力</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时已经不能满足要求了。</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10" name="圖片 9"/>
          <p:cNvPicPr>
            <a:picLocks noChangeAspect="1"/>
          </p:cNvPicPr>
          <p:nvPr/>
        </p:nvPicPr>
        <p:blipFill>
          <a:blip r:embed="rId7"/>
          <a:stretch>
            <a:fillRect/>
          </a:stretch>
        </p:blipFill>
        <p:spPr>
          <a:xfrm>
            <a:off x="0" y="3395175"/>
            <a:ext cx="6759949" cy="1978103"/>
          </a:xfrm>
          <a:prstGeom prst="rect">
            <a:avLst/>
          </a:prstGeom>
        </p:spPr>
      </p:pic>
      <p:sp>
        <p:nvSpPr>
          <p:cNvPr id="11" name="文字方塊 10"/>
          <p:cNvSpPr txBox="1"/>
          <p:nvPr/>
        </p:nvSpPr>
        <p:spPr>
          <a:xfrm>
            <a:off x="2671367" y="2774568"/>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爬坡约束</a:t>
            </a:r>
            <a:endParaRPr lang="zh-MO"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(1)</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：经济调度</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3382564" y="1808214"/>
            <a:ext cx="5165750" cy="50957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探索潮流约束和爬坡约束对运行结果的影响</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爬坡约束影响</a:t>
            </a:r>
            <a:endParaRPr dirty="0"/>
          </a:p>
        </p:txBody>
      </p:sp>
      <p:sp>
        <p:nvSpPr>
          <p:cNvPr id="3" name="文字方塊 2"/>
          <p:cNvSpPr txBox="1"/>
          <p:nvPr/>
        </p:nvSpPr>
        <p:spPr>
          <a:xfrm>
            <a:off x="6759949" y="2694937"/>
            <a:ext cx="4780010" cy="3876675"/>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类似爬坡约束，没有潮流约束的最优解就是</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96</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个独立问题的最优解的叠加。</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随着潮流约束的增大，机组最优出力在朝着最优解的方向发展。而且当潮流约束增大到</a:t>
            </a:r>
            <a:r>
              <a:rPr lang="en-US" altLang="zh-CN" sz="2400" b="0" i="0" u="none" strike="noStrike" dirty="0">
                <a:solidFill>
                  <a:srgbClr val="FF0000"/>
                </a:solidFill>
                <a:latin typeface="微软雅黑" panose="020B0503020204020204" charset="-122"/>
                <a:ea typeface="微软雅黑" panose="020B0503020204020204" charset="-122"/>
                <a:cs typeface="+mn-cs"/>
              </a:rPr>
              <a:t>1.4</a:t>
            </a:r>
            <a:r>
              <a:rPr lang="zh-CN" altLang="en-US" sz="2400" b="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时，已经可以认为已经达到了最优解。</a:t>
            </a:r>
            <a:endPar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减小潮流约束会朝着偏离最优解的方向发展。约束值为</a:t>
            </a:r>
            <a:r>
              <a:rPr lang="en-US" altLang="zh-CN" sz="1800" b="0" i="0" u="none" strike="noStrike" dirty="0">
                <a:solidFill>
                  <a:schemeClr val="tx1">
                    <a:alpha val="100000"/>
                  </a:schemeClr>
                </a:solidFill>
                <a:latin typeface="微软雅黑" panose="020B0503020204020204" charset="-122"/>
                <a:ea typeface="微软雅黑" panose="020B0503020204020204" charset="-122"/>
                <a:cs typeface="+mn-cs"/>
              </a:rPr>
              <a:t>0</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肯定不能求解，但潮流约束小到</a:t>
            </a:r>
            <a:r>
              <a:rPr lang="en-US" altLang="zh-CN" sz="2400" dirty="0">
                <a:solidFill>
                  <a:srgbClr val="FF0000"/>
                </a:solidFill>
                <a:latin typeface="微软雅黑" panose="020B0503020204020204" charset="-122"/>
                <a:ea typeface="微软雅黑" panose="020B0503020204020204" charset="-122"/>
              </a:rPr>
              <a:t>0.95</a:t>
            </a:r>
            <a:r>
              <a:rPr lang="zh-CN" altLang="en-US" sz="2400" b="0" i="0" u="none" strike="noStrike" dirty="0">
                <a:solidFill>
                  <a:srgbClr val="FF0000"/>
                </a:solidFill>
                <a:latin typeface="微软雅黑" panose="020B0503020204020204" charset="-122"/>
                <a:ea typeface="微软雅黑" panose="020B0503020204020204" charset="-122"/>
                <a:cs typeface="+mn-cs"/>
              </a:rPr>
              <a:t>倍</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时就已经无法满足求解要求。</a:t>
            </a: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endParaRPr>
          </a:p>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endParaRPr dirty="0"/>
          </a:p>
        </p:txBody>
      </p:sp>
      <p:sp>
        <p:nvSpPr>
          <p:cNvPr id="4" name="矩形: 圆角 25"/>
          <p:cNvSpPr/>
          <p:nvPr/>
        </p:nvSpPr>
        <p:spPr>
          <a:xfrm>
            <a:off x="7069504" y="1252439"/>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约束影响</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sp>
        <p:nvSpPr>
          <p:cNvPr id="11" name="文字方塊 10"/>
          <p:cNvSpPr txBox="1"/>
          <p:nvPr/>
        </p:nvSpPr>
        <p:spPr>
          <a:xfrm>
            <a:off x="2671367" y="2774568"/>
            <a:ext cx="142239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sz="2400" b="1" u="none" strike="noStrike" dirty="0">
                <a:solidFill>
                  <a:srgbClr val="7030A0">
                    <a:alpha val="100000"/>
                  </a:srgbClr>
                </a:solidFill>
                <a:latin typeface="微软雅黑" panose="020B0503020204020204" charset="-122"/>
                <a:ea typeface="微软雅黑" panose="020B0503020204020204" charset="-122"/>
                <a:cs typeface="+mn-cs"/>
              </a:rPr>
              <a:t>潮流约束</a:t>
            </a:r>
            <a:endParaRPr lang="zh-MO" altLang="en-US" sz="2400" dirty="0"/>
          </a:p>
        </p:txBody>
      </p:sp>
      <p:pic>
        <p:nvPicPr>
          <p:cNvPr id="6" name="圖片 5"/>
          <p:cNvPicPr>
            <a:picLocks noChangeAspect="1"/>
          </p:cNvPicPr>
          <p:nvPr/>
        </p:nvPicPr>
        <p:blipFill>
          <a:blip r:embed="rId7"/>
          <a:stretch>
            <a:fillRect/>
          </a:stretch>
        </p:blipFill>
        <p:spPr>
          <a:xfrm>
            <a:off x="67079" y="3392021"/>
            <a:ext cx="6630967" cy="26659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根据所给算例文件及参数，建立多时段机组组合模型求解。要求结果中给出总运行成本、机组启停成本、各机组启停及出力情况、模型求解速度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sp>
        <p:nvSpPr>
          <p:cNvPr id="11" name="文字方塊 10"/>
          <p:cNvSpPr txBox="1"/>
          <p:nvPr/>
        </p:nvSpPr>
        <p:spPr>
          <a:xfrm>
            <a:off x="707350" y="267002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数据读取</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18" name="文字方塊 17"/>
          <p:cNvSpPr txBox="1"/>
          <p:nvPr/>
        </p:nvSpPr>
        <p:spPr>
          <a:xfrm>
            <a:off x="5188359" y="2664055"/>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决策变量</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5" name="圖片 4"/>
          <p:cNvPicPr>
            <a:picLocks noChangeAspect="1"/>
          </p:cNvPicPr>
          <p:nvPr/>
        </p:nvPicPr>
        <p:blipFill>
          <a:blip r:embed="rId7"/>
          <a:stretch>
            <a:fillRect/>
          </a:stretch>
        </p:blipFill>
        <p:spPr>
          <a:xfrm>
            <a:off x="904313" y="3114395"/>
            <a:ext cx="3623201" cy="3618025"/>
          </a:xfrm>
          <a:prstGeom prst="rect">
            <a:avLst/>
          </a:prstGeom>
          <a:ln>
            <a:solidFill>
              <a:schemeClr val="tx1"/>
            </a:solidFill>
          </a:ln>
        </p:spPr>
      </p:pic>
      <p:pic>
        <p:nvPicPr>
          <p:cNvPr id="8" name="圖片 7"/>
          <p:cNvPicPr>
            <a:picLocks noChangeAspect="1"/>
          </p:cNvPicPr>
          <p:nvPr/>
        </p:nvPicPr>
        <p:blipFill>
          <a:blip r:embed="rId8"/>
          <a:stretch>
            <a:fillRect/>
          </a:stretch>
        </p:blipFill>
        <p:spPr>
          <a:xfrm>
            <a:off x="5374574" y="3114395"/>
            <a:ext cx="4492844" cy="1637288"/>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根据所给算例文件及参数，建立多时段机组组合模型求解。要求结果中给出总运行成本、机组启停成本、各机组启停及出力情况、模型求解速度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计算结果</a:t>
            </a:r>
            <a:endParaRPr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sp>
        <p:nvSpPr>
          <p:cNvPr id="19" name="文字方塊 18"/>
          <p:cNvSpPr txBox="1"/>
          <p:nvPr/>
        </p:nvSpPr>
        <p:spPr>
          <a:xfrm>
            <a:off x="684984" y="2754063"/>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约束条件</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sp>
        <p:nvSpPr>
          <p:cNvPr id="20" name="文字方塊 19"/>
          <p:cNvSpPr txBox="1"/>
          <p:nvPr/>
        </p:nvSpPr>
        <p:spPr>
          <a:xfrm>
            <a:off x="625293" y="5804208"/>
            <a:ext cx="1554160" cy="369332"/>
          </a:xfrm>
          <a:prstGeom prst="rect">
            <a:avLst/>
          </a:prstGeom>
          <a:noFill/>
        </p:spPr>
        <p:txBody>
          <a:bodyPr wrap="square">
            <a:spAutoFit/>
          </a:bodyPr>
          <a:lstStyle/>
          <a:p>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r>
              <a:rPr lang="zh-CN" altLang="en-US" sz="1800" b="1" u="none" strike="noStrike" dirty="0">
                <a:solidFill>
                  <a:srgbClr val="7030A0">
                    <a:alpha val="100000"/>
                  </a:srgbClr>
                </a:solidFill>
                <a:latin typeface="微软雅黑" panose="020B0503020204020204" charset="-122"/>
                <a:ea typeface="微软雅黑" panose="020B0503020204020204" charset="-122"/>
                <a:cs typeface="+mn-cs"/>
              </a:rPr>
              <a:t>目标函数</a:t>
            </a:r>
            <a:r>
              <a:rPr lang="en-US" altLang="zh-CN" sz="1800" b="1" u="none" strike="noStrike" dirty="0">
                <a:solidFill>
                  <a:srgbClr val="7030A0">
                    <a:alpha val="100000"/>
                  </a:srgbClr>
                </a:solidFill>
                <a:latin typeface="微软雅黑" panose="020B0503020204020204" charset="-122"/>
                <a:ea typeface="微软雅黑" panose="020B0503020204020204" charset="-122"/>
                <a:cs typeface="+mn-cs"/>
              </a:rPr>
              <a:t>】</a:t>
            </a:r>
            <a:endParaRPr lang="zh-MO" altLang="en-US" dirty="0"/>
          </a:p>
        </p:txBody>
      </p:sp>
      <p:pic>
        <p:nvPicPr>
          <p:cNvPr id="3" name="圖片 2"/>
          <p:cNvPicPr>
            <a:picLocks noChangeAspect="1"/>
          </p:cNvPicPr>
          <p:nvPr/>
        </p:nvPicPr>
        <p:blipFill>
          <a:blip r:embed="rId7"/>
          <a:stretch>
            <a:fillRect/>
          </a:stretch>
        </p:blipFill>
        <p:spPr>
          <a:xfrm>
            <a:off x="824149" y="3192518"/>
            <a:ext cx="7179745" cy="2517753"/>
          </a:xfrm>
          <a:prstGeom prst="rect">
            <a:avLst/>
          </a:prstGeom>
          <a:ln>
            <a:solidFill>
              <a:schemeClr val="tx1"/>
            </a:solidFill>
          </a:ln>
        </p:spPr>
      </p:pic>
      <p:pic>
        <p:nvPicPr>
          <p:cNvPr id="6" name="圖片 5"/>
          <p:cNvPicPr>
            <a:picLocks noChangeAspect="1"/>
          </p:cNvPicPr>
          <p:nvPr/>
        </p:nvPicPr>
        <p:blipFill>
          <a:blip r:embed="rId8"/>
          <a:stretch>
            <a:fillRect/>
          </a:stretch>
        </p:blipFill>
        <p:spPr>
          <a:xfrm>
            <a:off x="824149" y="6215605"/>
            <a:ext cx="7242214" cy="516815"/>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0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0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9" name="文本框 174"/>
          <p:cNvSpPr txBox="1"/>
          <p:nvPr/>
        </p:nvSpPr>
        <p:spPr>
          <a:xfrm>
            <a:off x="1331144" y="200620"/>
            <a:ext cx="9763453" cy="92333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稳态大作业</a:t>
            </a:r>
            <a:r>
              <a:rPr lang="en-US" altLang="zh-CN"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(2)</a:t>
            </a:r>
            <a:r>
              <a:rPr lang="zh-CN" altLang="en-US" sz="3600" b="1" i="0" u="none" strike="noStrike" dirty="0">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：机组组合</a:t>
            </a:r>
          </a:p>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endParaRPr lang="zh-CN" altLang="en-US" dirty="0"/>
          </a:p>
        </p:txBody>
      </p:sp>
      <p:sp>
        <p:nvSpPr>
          <p:cNvPr id="31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1" name="文本框 12"/>
          <p:cNvSpPr txBox="1"/>
          <p:nvPr/>
        </p:nvSpPr>
        <p:spPr>
          <a:xfrm>
            <a:off x="824149" y="1851662"/>
            <a:ext cx="10543702" cy="704119"/>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0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altLang="en-US" sz="2000" b="1" i="0" u="none" strike="noStrike"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Times New Roman" panose="02020603050405020304"/>
              </a:rPr>
              <a:t>根据所给算例文件及参数，建立多时段经济调度模型并求解，要求结果中给出总运行成本、各机组出力情况、模型求解速度</a:t>
            </a:r>
            <a:endParaRPr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13" name="矩形: 圆角 25"/>
          <p:cNvSpPr/>
          <p:nvPr/>
        </p:nvSpPr>
        <p:spPr>
          <a:xfrm>
            <a:off x="3005157" y="1252715"/>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dirty="0"/>
          </a:p>
        </p:txBody>
      </p:sp>
      <p:sp>
        <p:nvSpPr>
          <p:cNvPr id="314" name="矩形: 圆角 25"/>
          <p:cNvSpPr/>
          <p:nvPr/>
        </p:nvSpPr>
        <p:spPr>
          <a:xfrm>
            <a:off x="5037331"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sz="1800">
                <a:solidFill>
                  <a:schemeClr val="tx1">
                    <a:alpha val="100000"/>
                  </a:schemeClr>
                </a:solidFill>
                <a:latin typeface="Arial" panose="020B0604020202020204"/>
                <a:ea typeface="微软雅黑" panose="020B0503020204020204" charset="-122"/>
                <a:cs typeface="+mn-cs"/>
              </a:defRPr>
            </a:pPr>
            <a:r>
              <a:rPr lang="zh-CN" altLang="en-US" sz="18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理论建模</a:t>
            </a:r>
            <a:endParaRPr lang="zh-CN" altLang="en-US" dirty="0"/>
          </a:p>
        </p:txBody>
      </p:sp>
      <p:sp>
        <p:nvSpPr>
          <p:cNvPr id="315" name="矩形: 圆角 25"/>
          <p:cNvSpPr/>
          <p:nvPr/>
        </p:nvSpPr>
        <p:spPr>
          <a:xfrm>
            <a:off x="7069505"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约束影响</a:t>
            </a:r>
            <a:endParaRPr dirty="0"/>
          </a:p>
        </p:txBody>
      </p:sp>
      <p:sp>
        <p:nvSpPr>
          <p:cNvPr id="3" name="文字方塊 2"/>
          <p:cNvSpPr txBox="1"/>
          <p:nvPr/>
        </p:nvSpPr>
        <p:spPr>
          <a:xfrm>
            <a:off x="6890132" y="2797485"/>
            <a:ext cx="4395184" cy="6583680"/>
          </a:xfrm>
        </p:spPr>
        <p:txBody>
          <a:bodyPr wrap="square">
            <a:spAutoFit/>
          </a:bodyPr>
          <a:lstStyle/>
          <a:p>
            <a:pPr marL="285750" lvl="0" indent="-285750" algn="l" defTabSz="914400">
              <a:lnSpc>
                <a:spcPct val="100000"/>
              </a:lnSpc>
              <a:buFont typeface="Arial" panose="020B0604020202020204" pitchFamily="34" charset="0"/>
              <a:buChar char="•"/>
              <a:defRPr sz="1800">
                <a:solidFill>
                  <a:schemeClr val="tx1">
                    <a:alpha val="100000"/>
                  </a:schemeClr>
                </a:solidFill>
                <a:latin typeface="Arial" panose="020B0604020202020204"/>
                <a:ea typeface="微软雅黑" panose="020B0503020204020204" charset="-122"/>
                <a:cs typeface="+mn-cs"/>
              </a:defRPr>
            </a:pP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最小化系统运行成本为</a:t>
            </a:r>
            <a:r>
              <a:rPr lang="en-US" altLang="zh-CN" sz="2400" b="0" i="0" u="none" strike="noStrike" dirty="0">
                <a:solidFill>
                  <a:srgbClr val="FF0000"/>
                </a:solidFill>
                <a:latin typeface="微软雅黑" panose="020B0503020204020204" charset="-122"/>
                <a:ea typeface="微软雅黑" panose="020B0503020204020204" charset="-122"/>
                <a:cs typeface="+mn-cs"/>
              </a:rPr>
              <a:t>26373.99$</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，求解时间为</a:t>
            </a:r>
            <a:r>
              <a:rPr lang="en-US" altLang="zh-CN" sz="2400" dirty="0">
                <a:solidFill>
                  <a:srgbClr val="FF0000"/>
                </a:solidFill>
                <a:latin typeface="微软雅黑" panose="020B0503020204020204" charset="-122"/>
                <a:ea typeface="微软雅黑" panose="020B0503020204020204" charset="-122"/>
              </a:rPr>
              <a:t>17.1073</a:t>
            </a:r>
            <a:r>
              <a:rPr lang="zh-CN" altLang="en-US" sz="2400" b="0" i="0" u="none" strike="noStrike" dirty="0">
                <a:solidFill>
                  <a:srgbClr val="FF0000"/>
                </a:solidFill>
                <a:latin typeface="微软雅黑" panose="020B0503020204020204" charset="-122"/>
                <a:ea typeface="微软雅黑" panose="020B0503020204020204" charset="-122"/>
                <a:cs typeface="+mn-cs"/>
              </a:rPr>
              <a:t>秒</a:t>
            </a:r>
            <a:r>
              <a:rPr lang="zh-CN" altLang="en-US" sz="1800" b="0" i="0" u="none" strike="noStrike" dirty="0">
                <a:solidFill>
                  <a:schemeClr val="tx1">
                    <a:alpha val="100000"/>
                  </a:schemeClr>
                </a:solidFill>
                <a:latin typeface="微软雅黑" panose="020B0503020204020204" charset="-122"/>
                <a:ea typeface="微软雅黑" panose="020B0503020204020204" charset="-122"/>
                <a:cs typeface="+mn-cs"/>
              </a:rPr>
              <a:t>。机组出力如图。</a:t>
            </a:r>
            <a:endParaRPr dirty="0"/>
          </a:p>
        </p:txBody>
      </p:sp>
      <p:sp>
        <p:nvSpPr>
          <p:cNvPr id="4" name="矩形: 圆角 25"/>
          <p:cNvSpPr/>
          <p:nvPr/>
        </p:nvSpPr>
        <p:spPr>
          <a:xfrm>
            <a:off x="5037331" y="1253697"/>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tx1">
                    <a:alpha val="100000"/>
                  </a:schemeClr>
                </a:solidFill>
                <a:latin typeface="微软雅黑" panose="020B0503020204020204" charset="-122"/>
                <a:ea typeface="微软雅黑" panose="020B0503020204020204" charset="-122"/>
                <a:cs typeface="+mn-cs"/>
                <a:sym typeface="Times New Roman" panose="02020603050405020304"/>
              </a:rPr>
              <a:t>计算结果</a:t>
            </a:r>
          </a:p>
        </p:txBody>
      </p:sp>
      <p:sp>
        <p:nvSpPr>
          <p:cNvPr id="5" name="矩形: 圆角 25"/>
          <p:cNvSpPr/>
          <p:nvPr/>
        </p:nvSpPr>
        <p:spPr>
          <a:xfrm>
            <a:off x="3005157" y="1252715"/>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理论建模</a:t>
            </a:r>
          </a:p>
        </p:txBody>
      </p:sp>
      <p:pic>
        <p:nvPicPr>
          <p:cNvPr id="7" name="圖片 6"/>
          <p:cNvPicPr>
            <a:picLocks noChangeAspect="1"/>
          </p:cNvPicPr>
          <p:nvPr/>
        </p:nvPicPr>
        <p:blipFill>
          <a:blip r:embed="rId7"/>
          <a:stretch>
            <a:fillRect/>
          </a:stretch>
        </p:blipFill>
        <p:spPr>
          <a:xfrm>
            <a:off x="731949" y="2878440"/>
            <a:ext cx="6114811" cy="330131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EzNWNhZmQzMzVhNTVlNmYzNTUxMjNmOTQ3ZDYxOTEifQ=="/>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2899</Words>
  <Application>Microsoft Office PowerPoint</Application>
  <PresentationFormat>宽屏</PresentationFormat>
  <Paragraphs>351</Paragraphs>
  <Slides>33</Slides>
  <Notes>33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2" baseType="lpstr">
      <vt:lpstr>HelveticaExt-Normal</vt:lpstr>
      <vt:lpstr>等线</vt:lpstr>
      <vt:lpstr>华文楷体</vt:lpstr>
      <vt:lpstr>微软雅黑</vt:lpstr>
      <vt:lpstr>Arial</vt:lpstr>
      <vt:lpstr>Calibri</vt:lpstr>
      <vt:lpstr>Wingdings</vt:lpstr>
      <vt:lpstr>WPS</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宇宙鸟 UB</cp:lastModifiedBy>
  <cp:revision>245</cp:revision>
  <dcterms:created xsi:type="dcterms:W3CDTF">2024-06-07T00:34:00Z</dcterms:created>
  <dcterms:modified xsi:type="dcterms:W3CDTF">2025-04-24T15:00:13Z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DC60B327FAA44D90A94DB781DE8CE58B_13</vt:lpwstr>
  </property>
  <property fmtid="{D5CDD505-2E9C-101B-9397-08002B2CF9AE}" pid="3" name="KSOProductBuildVer">
    <vt:lpwstr>2052-12.1.0.16120</vt:lpwstr>
  </property>
</Properties>
</file>